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5758"/>
    <a:srgbClr val="A32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81" autoAdjust="0"/>
    <p:restoredTop sz="94660"/>
  </p:normalViewPr>
  <p:slideViewPr>
    <p:cSldViewPr>
      <p:cViewPr varScale="1">
        <p:scale>
          <a:sx n="111" d="100"/>
          <a:sy n="111" d="100"/>
        </p:scale>
        <p:origin x="528"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5A2253-2732-47BC-BDD0-4D8985D73B7C}" type="datetimeFigureOut">
              <a:rPr lang="en-US" smtClean="0"/>
              <a:t>10/1/2021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5B49A4-54F8-49D5-9B8A-A5CB03CE4239}" type="slidenum">
              <a:rPr lang="en-US" smtClean="0"/>
              <a:t>‹#›</a:t>
            </a:fld>
            <a:endParaRPr lang="en-US"/>
          </a:p>
        </p:txBody>
      </p:sp>
    </p:spTree>
    <p:extLst>
      <p:ext uri="{BB962C8B-B14F-4D97-AF65-F5344CB8AC3E}">
        <p14:creationId xmlns:p14="http://schemas.microsoft.com/office/powerpoint/2010/main" val="1993893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5B49A4-54F8-49D5-9B8A-A5CB03CE4239}" type="slidenum">
              <a:rPr lang="en-US" smtClean="0"/>
              <a:t>2</a:t>
            </a:fld>
            <a:endParaRPr lang="en-US"/>
          </a:p>
        </p:txBody>
      </p:sp>
    </p:spTree>
    <p:extLst>
      <p:ext uri="{BB962C8B-B14F-4D97-AF65-F5344CB8AC3E}">
        <p14:creationId xmlns:p14="http://schemas.microsoft.com/office/powerpoint/2010/main" val="505407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p:nvSpPr>
        <p:spPr>
          <a:xfrm>
            <a:off x="446534" y="2983832"/>
            <a:ext cx="11262866" cy="340673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Subtitle 2"/>
          <p:cNvSpPr>
            <a:spLocks noGrp="1"/>
          </p:cNvSpPr>
          <p:nvPr>
            <p:ph type="subTitle" idx="1"/>
          </p:nvPr>
        </p:nvSpPr>
        <p:spPr>
          <a:xfrm>
            <a:off x="581194" y="3130713"/>
            <a:ext cx="10993546" cy="590321"/>
          </a:xfrm>
        </p:spPr>
        <p:txBody>
          <a:bodyPr anchor="t">
            <a:normAutofit/>
          </a:bodyPr>
          <a:lstStyle>
            <a:lvl1pPr marL="0" indent="0" algn="l">
              <a:buNone/>
              <a:defRPr sz="2400" cap="all">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9569" y="834543"/>
            <a:ext cx="2681772" cy="665299"/>
          </a:xfrm>
          <a:prstGeom prst="rect">
            <a:avLst/>
          </a:prstGeom>
        </p:spPr>
      </p:pic>
      <p:sp>
        <p:nvSpPr>
          <p:cNvPr id="15" name="Date Placeholder 14"/>
          <p:cNvSpPr>
            <a:spLocks noGrp="1"/>
          </p:cNvSpPr>
          <p:nvPr>
            <p:ph type="dt" sz="half" idx="10"/>
          </p:nvPr>
        </p:nvSpPr>
        <p:spPr/>
        <p:txBody>
          <a:bodyPr/>
          <a:lstStyle>
            <a:lvl1pPr>
              <a:defRPr>
                <a:solidFill>
                  <a:schemeClr val="bg1"/>
                </a:solidFill>
              </a:defRPr>
            </a:lvl1pPr>
          </a:lstStyle>
          <a:p>
            <a:fld id="{394421D5-0D9B-488E-8EEE-06A561FD43B8}" type="datetime1">
              <a:rPr lang="en-US" smtClean="0"/>
              <a:t>10/1/2021</a:t>
            </a:fld>
            <a:r>
              <a:rPr lang="en-US" smtClean="0"/>
              <a:t>  </a:t>
            </a:r>
            <a:r>
              <a:rPr lang="en-US" dirty="0" smtClean="0"/>
              <a:t>|</a:t>
            </a:r>
            <a:endParaRPr lang="en-US" dirty="0"/>
          </a:p>
        </p:txBody>
      </p:sp>
      <p:sp>
        <p:nvSpPr>
          <p:cNvPr id="17" name="Slide Number Placeholder 16"/>
          <p:cNvSpPr>
            <a:spLocks noGrp="1"/>
          </p:cNvSpPr>
          <p:nvPr>
            <p:ph type="sldNum" sz="quarter" idx="12"/>
          </p:nvPr>
        </p:nvSpPr>
        <p:spPr/>
        <p:txBody>
          <a:bodyPr/>
          <a:lstStyle>
            <a:lvl1pPr>
              <a:defRPr>
                <a:solidFill>
                  <a:schemeClr val="bg1"/>
                </a:solidFill>
              </a:defRPr>
            </a:lvl1pPr>
          </a:lstStyle>
          <a:p>
            <a:fld id="{D57F1E4F-1CFF-5643-939E-217C01CDF565}" type="slidenum">
              <a:rPr lang="en-US" smtClean="0"/>
              <a:pPr/>
              <a:t>‹#›</a:t>
            </a:fld>
            <a:endParaRPr lang="en-US" dirty="0"/>
          </a:p>
        </p:txBody>
      </p:sp>
      <p:sp>
        <p:nvSpPr>
          <p:cNvPr id="18" name="Title 17"/>
          <p:cNvSpPr>
            <a:spLocks noGrp="1"/>
          </p:cNvSpPr>
          <p:nvPr>
            <p:ph type="title" hasCustomPrompt="1"/>
          </p:nvPr>
        </p:nvSpPr>
        <p:spPr>
          <a:xfrm>
            <a:off x="581194" y="1794278"/>
            <a:ext cx="11029616" cy="1189554"/>
          </a:xfrm>
        </p:spPr>
        <p:txBody>
          <a:bodyPr/>
          <a:lstStyle>
            <a:lvl1pPr>
              <a:defRPr>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smtClean="0"/>
              <a:t/>
            </a:r>
            <a:br>
              <a:rPr lang="en-US" dirty="0" smtClean="0"/>
            </a:br>
            <a:r>
              <a:rPr lang="en-US" dirty="0" smtClean="0"/>
              <a:t>Click to edit Master title style</a:t>
            </a:r>
            <a:endParaRPr lang="en-US" dirty="0"/>
          </a:p>
        </p:txBody>
      </p:sp>
      <p:sp>
        <p:nvSpPr>
          <p:cNvPr id="16" name="Footer Placeholder 15"/>
          <p:cNvSpPr>
            <a:spLocks noGrp="1"/>
          </p:cNvSpPr>
          <p:nvPr>
            <p:ph type="ftr" sz="quarter" idx="11"/>
          </p:nvPr>
        </p:nvSpPr>
        <p:spPr>
          <a:xfrm>
            <a:off x="513806" y="5951811"/>
            <a:ext cx="11097004" cy="365125"/>
          </a:xfrm>
        </p:spPr>
        <p:txBody>
          <a:bodyPr/>
          <a:lstStyle>
            <a:lvl1pPr>
              <a:defRPr>
                <a:solidFill>
                  <a:schemeClr val="bg1"/>
                </a:solidFill>
              </a:defRPr>
            </a:lvl1pPr>
          </a:lstStyle>
          <a:p>
            <a:pPr algn="l"/>
            <a:r>
              <a:rPr lang="de-DE" dirty="0" smtClean="0"/>
              <a:t> © 2021 Reinisch Wilson weier pc</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581192" y="5951811"/>
            <a:ext cx="11029616" cy="365125"/>
          </a:xfrm>
        </p:spPr>
        <p:txBody>
          <a:bodyPr/>
          <a:lstStyle>
            <a:lvl1pPr algn="ctr">
              <a:defRPr>
                <a:solidFill>
                  <a:schemeClr val="tx1"/>
                </a:solidFill>
              </a:defRPr>
            </a:lvl1pPr>
          </a:lstStyle>
          <a:p>
            <a:r>
              <a:rPr lang="en-US" dirty="0" smtClean="0"/>
              <a:t> © 2021 Reinisch Wilson </a:t>
            </a:r>
            <a:r>
              <a:rPr lang="en-US" dirty="0" err="1" smtClean="0"/>
              <a:t>weier</a:t>
            </a:r>
            <a:r>
              <a:rPr lang="en-US" dirty="0" smtClean="0"/>
              <a:t> pc</a:t>
            </a:r>
            <a:endParaRPr lang="en-US" dirty="0"/>
          </a:p>
        </p:txBody>
      </p:sp>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nchor="ct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81193" y="2273508"/>
            <a:ext cx="11029615" cy="3678303"/>
          </a:xfrm>
        </p:spPr>
        <p:txBody>
          <a:bodyPr ancho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02B136ED-4A70-4843-B92E-3AF1AA73500E}" type="datetime1">
              <a:rPr lang="en-US" smtClean="0"/>
              <a:t>10/1/2021</a:t>
            </a:fld>
            <a:r>
              <a:rPr lang="en-US" smtClean="0"/>
              <a:t>    </a:t>
            </a:r>
            <a:r>
              <a:rPr lang="en-US" dirty="0" smtClean="0"/>
              <a:t>|</a:t>
            </a:r>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lvl1pPr>
              <a:defRPr>
                <a:solidFill>
                  <a:schemeClr val="tx1"/>
                </a:solidFill>
              </a:defRPr>
            </a:lvl1p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2789620"/>
            <a:ext cx="11290860" cy="361118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1176609"/>
            <a:ext cx="11029615" cy="1497507"/>
          </a:xfrm>
        </p:spPr>
        <p:txBody>
          <a:bodyPr anchor="ctr">
            <a:normAutofit/>
          </a:bodyPr>
          <a:lstStyle>
            <a:lvl1pPr algn="l">
              <a:defRPr sz="3200" b="1" cap="all">
                <a:solidFill>
                  <a:schemeClr val="accent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81192" y="3001375"/>
            <a:ext cx="11029615" cy="600556"/>
          </a:xfrm>
        </p:spPr>
        <p:txBody>
          <a:bodyPr anchor="t">
            <a:normAutofit/>
          </a:bodyPr>
          <a:lstStyle>
            <a:lvl1pPr marL="0" indent="0" algn="l">
              <a:buNone/>
              <a:defRPr sz="1800" cap="all">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A9ED9020-2165-4B1B-BB7D-F88235C57FC6}" type="datetime1">
              <a:rPr lang="en-US" smtClean="0"/>
              <a:t>10/1/2021</a:t>
            </a:fld>
            <a:r>
              <a:rPr lang="en-US" smtClean="0"/>
              <a:t>  </a:t>
            </a:r>
            <a:r>
              <a:rPr lang="en-US" dirty="0" smtClean="0"/>
              <a:t>|</a:t>
            </a: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r>
              <a:rPr lang="de-DE" dirty="0" smtClean="0"/>
              <a:t> © 2021 Reinisch Wilson weier pc</a:t>
            </a:r>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nchor="ctr"/>
          <a:lstStyle/>
          <a:p>
            <a:r>
              <a:rPr lang="en-US" dirty="0"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11F6C8-05F6-456F-9B1E-C86D2B8C0556}" type="datetime1">
              <a:rPr lang="en-US" smtClean="0"/>
              <a:t>10/1/2021</a:t>
            </a:fld>
            <a:r>
              <a:rPr lang="en-US" smtClean="0"/>
              <a:t>  </a:t>
            </a:r>
            <a:r>
              <a:rPr lang="en-US" dirty="0" smtClean="0"/>
              <a:t>|</a:t>
            </a:r>
          </a:p>
        </p:txBody>
      </p:sp>
      <p:sp>
        <p:nvSpPr>
          <p:cNvPr id="6" name="Footer Placeholder 5"/>
          <p:cNvSpPr>
            <a:spLocks noGrp="1"/>
          </p:cNvSpPr>
          <p:nvPr>
            <p:ph type="ftr" sz="quarter" idx="11"/>
          </p:nvPr>
        </p:nvSpPr>
        <p:spPr/>
        <p:txBody>
          <a:bodyPr/>
          <a:lstStyle/>
          <a:p>
            <a:r>
              <a:rPr lang="de-DE" dirty="0" smtClean="0"/>
              <a:t> © 2021 Reinisch Wilson weier pc</a:t>
            </a:r>
            <a:endParaRPr lang="en-US" dirty="0" smtClean="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nchor="ctr"/>
          <a:lstStyle>
            <a:lvl1pPr>
              <a:defRPr>
                <a:solidFill>
                  <a:schemeClr val="bg1"/>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D8B63DFE-A1D5-4612-B54C-403BFD08C484}" type="datetime1">
              <a:rPr lang="en-US" smtClean="0"/>
              <a:t>10/1/2021</a:t>
            </a:fld>
            <a:r>
              <a:rPr lang="en-US" smtClean="0"/>
              <a:t>  </a:t>
            </a:r>
            <a:r>
              <a:rPr lang="en-US" dirty="0" smtClean="0"/>
              <a:t>|</a:t>
            </a:r>
          </a:p>
        </p:txBody>
      </p:sp>
      <p:sp>
        <p:nvSpPr>
          <p:cNvPr id="4" name="Footer Placeholder 3"/>
          <p:cNvSpPr>
            <a:spLocks noGrp="1"/>
          </p:cNvSpPr>
          <p:nvPr>
            <p:ph type="ftr" sz="quarter" idx="11"/>
          </p:nvPr>
        </p:nvSpPr>
        <p:spPr/>
        <p:txBody>
          <a:bodyPr/>
          <a:lstStyle/>
          <a:p>
            <a:r>
              <a:rPr lang="en-US" dirty="0" smtClean="0"/>
              <a:t> © 2021 Reinisch Wilson </a:t>
            </a:r>
            <a:r>
              <a:rPr lang="en-US" dirty="0" err="1" smtClean="0"/>
              <a:t>weier</a:t>
            </a:r>
            <a:r>
              <a:rPr lang="en-US" dirty="0" smtClean="0"/>
              <a:t> pc</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053311-4078-4332-8F30-133D3893522B}" type="datetime1">
              <a:rPr lang="en-US" smtClean="0"/>
              <a:t>10/1/2021</a:t>
            </a:fld>
            <a:r>
              <a:rPr lang="en-US" smtClean="0"/>
              <a:t>  </a:t>
            </a:r>
            <a:r>
              <a:rPr lang="en-US" dirty="0" smtClean="0"/>
              <a:t>|</a:t>
            </a:r>
          </a:p>
        </p:txBody>
      </p:sp>
      <p:sp>
        <p:nvSpPr>
          <p:cNvPr id="3" name="Footer Placeholder 2"/>
          <p:cNvSpPr>
            <a:spLocks noGrp="1"/>
          </p:cNvSpPr>
          <p:nvPr>
            <p:ph type="ftr" sz="quarter" idx="11"/>
          </p:nvPr>
        </p:nvSpPr>
        <p:spPr/>
        <p:txBody>
          <a:bodyPr/>
          <a:lstStyle/>
          <a:p>
            <a:r>
              <a:rPr lang="en-US" dirty="0" smtClean="0"/>
              <a:t> © 2021 Reinisch Wilson </a:t>
            </a:r>
            <a:r>
              <a:rPr lang="en-US" dirty="0" err="1" smtClean="0"/>
              <a:t>weier</a:t>
            </a:r>
            <a:r>
              <a:rPr lang="en-US" dirty="0" smtClean="0"/>
              <a:t> pc</a:t>
            </a:r>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415761-9C32-465D-B863-6DC1AAA5A426}" type="datetime1">
              <a:rPr lang="en-US" smtClean="0"/>
              <a:t>10/1/2021</a:t>
            </a:fld>
            <a:r>
              <a:rPr lang="en-US" smtClean="0"/>
              <a:t>  </a:t>
            </a:r>
            <a:r>
              <a:rPr lang="en-US" dirty="0" smtClean="0"/>
              <a:t>|</a:t>
            </a:r>
            <a:endParaRPr lang="en-US" dirty="0"/>
          </a:p>
        </p:txBody>
      </p:sp>
      <p:sp>
        <p:nvSpPr>
          <p:cNvPr id="3" name="Footer Placeholder 2"/>
          <p:cNvSpPr>
            <a:spLocks noGrp="1"/>
          </p:cNvSpPr>
          <p:nvPr>
            <p:ph type="ftr" sz="quarter" idx="11"/>
          </p:nvPr>
        </p:nvSpPr>
        <p:spPr/>
        <p:txBody>
          <a:bodyPr/>
          <a:lstStyle/>
          <a:p>
            <a:r>
              <a:rPr lang="en-US" dirty="0" smtClean="0"/>
              <a:t> © 2021 Reinisch Wilson </a:t>
            </a:r>
            <a:r>
              <a:rPr lang="en-US" dirty="0" err="1" smtClean="0"/>
              <a:t>weier</a:t>
            </a:r>
            <a:r>
              <a:rPr lang="en-US" dirty="0" smtClean="0"/>
              <a:t> pc</a:t>
            </a:r>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Rectangle 4"/>
          <p:cNvSpPr/>
          <p:nvPr userDrawn="1"/>
        </p:nvSpPr>
        <p:spPr>
          <a:xfrm>
            <a:off x="313509" y="400594"/>
            <a:ext cx="11495314" cy="1741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7015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581192" y="5951811"/>
            <a:ext cx="11029616" cy="365125"/>
          </a:xfrm>
          <a:prstGeom prst="rect">
            <a:avLst/>
          </a:prstGeom>
        </p:spPr>
        <p:txBody>
          <a:bodyPr vert="horz" lIns="91440" tIns="45720" rIns="91440" bIns="45720" rtlCol="0" anchor="ctr"/>
          <a:lstStyle>
            <a:lvl1pPr algn="ctr">
              <a:defRPr sz="900" cap="all">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de-DE" smtClean="0"/>
              <a:t> © 2021 Reinisch Wilson weier pc</a:t>
            </a:r>
            <a:endParaRPr lang="en-US" dirty="0"/>
          </a:p>
        </p:txBody>
      </p:sp>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0340273" y="5956137"/>
            <a:ext cx="1013527" cy="365125"/>
          </a:xfrm>
          <a:prstGeom prst="rect">
            <a:avLst/>
          </a:prstGeom>
        </p:spPr>
        <p:txBody>
          <a:bodyPr vert="horz" lIns="91440" tIns="45720" rIns="91440" bIns="45720" rtlCol="0" anchor="ctr"/>
          <a:lstStyle>
            <a:lvl1pPr algn="r">
              <a:defRPr sz="9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9A06CF9B-5016-4300-AB38-CB89D4BF471D}" type="datetime1">
              <a:rPr lang="en-US" smtClean="0"/>
              <a:t>10/1/2021</a:t>
            </a:fld>
            <a:r>
              <a:rPr lang="en-US" smtClean="0"/>
              <a:t>    </a:t>
            </a:r>
            <a:r>
              <a:rPr lang="en-US" dirty="0" smtClean="0"/>
              <a:t>|</a:t>
            </a:r>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D57F1E4F-1CFF-5643-939E-217C01CDF565}" type="slidenum">
              <a:rPr lang="en-US" smtClean="0"/>
              <a:pPr/>
              <a:t>‹#›</a:t>
            </a:fld>
            <a:r>
              <a:rPr lang="en-US" dirty="0" smtClean="0"/>
              <a:t> </a:t>
            </a:r>
            <a:endParaRPr lang="en-US" dirty="0"/>
          </a:p>
        </p:txBody>
      </p:sp>
      <p:sp>
        <p:nvSpPr>
          <p:cNvPr id="9" name="Rectangle 8"/>
          <p:cNvSpPr/>
          <p:nvPr/>
        </p:nvSpPr>
        <p:spPr>
          <a:xfrm>
            <a:off x="446534" y="457200"/>
            <a:ext cx="3703320" cy="94997"/>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4E5758"/>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rgbClr val="A32033"/>
          </a:solidFill>
          <a:ln>
            <a:noFill/>
          </a:ln>
          <a:effectLst/>
        </p:spPr>
        <p:style>
          <a:lnRef idx="1">
            <a:schemeClr val="accent1"/>
          </a:lnRef>
          <a:fillRef idx="3">
            <a:schemeClr val="accent1"/>
          </a:fillRef>
          <a:effectRef idx="2">
            <a:schemeClr val="accent1"/>
          </a:effectRef>
          <a:fontRef idx="minor">
            <a:schemeClr val="lt1"/>
          </a:fontRef>
        </p:style>
      </p:sp>
      <p:pic>
        <p:nvPicPr>
          <p:cNvPr id="8" name="Picture 7"/>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46534" y="5872586"/>
            <a:ext cx="1524000" cy="4572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Lst>
  <p:hf hdr="0"/>
  <p:txStyles>
    <p:titleStyle>
      <a:lvl1pPr algn="l" defTabSz="457200" rtl="0" eaLnBrk="1" latinLnBrk="0" hangingPunct="1">
        <a:spcBef>
          <a:spcPct val="0"/>
        </a:spcBef>
        <a:buNone/>
        <a:defRPr sz="3200" b="1" kern="1200" cap="all">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A32033"/>
        </a:buClr>
        <a:buSzPct val="92000"/>
        <a:buFont typeface="Wingdings 2" panose="05020102010507070707" pitchFamily="18" charset="2"/>
        <a:buChar char=""/>
        <a:defRPr sz="32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630000" indent="-306000" algn="l" defTabSz="457200" rtl="0" eaLnBrk="1" latinLnBrk="0" hangingPunct="1">
        <a:spcBef>
          <a:spcPct val="20000"/>
        </a:spcBef>
        <a:spcAft>
          <a:spcPts val="600"/>
        </a:spcAft>
        <a:buClr>
          <a:srgbClr val="A32033"/>
        </a:buClr>
        <a:buSzPct val="92000"/>
        <a:buFont typeface="Wingdings 2" panose="05020102010507070707" pitchFamily="18" charset="2"/>
        <a:buChar char=""/>
        <a:defRPr sz="24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900000" indent="-270000" algn="l" defTabSz="457200" rtl="0" eaLnBrk="1" latinLnBrk="0" hangingPunct="1">
        <a:spcBef>
          <a:spcPct val="20000"/>
        </a:spcBef>
        <a:spcAft>
          <a:spcPts val="600"/>
        </a:spcAft>
        <a:buClr>
          <a:srgbClr val="A32033"/>
        </a:buClr>
        <a:buSzPct val="92000"/>
        <a:buFont typeface="Wingdings 2" panose="05020102010507070707" pitchFamily="18" charset="2"/>
        <a:buChar char=""/>
        <a:defRPr sz="1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1242000" indent="-234000" algn="l" defTabSz="457200" rtl="0" eaLnBrk="1" latinLnBrk="0" hangingPunct="1">
        <a:spcBef>
          <a:spcPct val="20000"/>
        </a:spcBef>
        <a:spcAft>
          <a:spcPts val="600"/>
        </a:spcAft>
        <a:buClr>
          <a:srgbClr val="A32033"/>
        </a:buClr>
        <a:buSzPct val="92000"/>
        <a:buFont typeface="Wingdings 2" panose="05020102010507070707" pitchFamily="18" charset="2"/>
        <a:buChar char=""/>
        <a:defRPr sz="1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1602000" indent="-234000" algn="l" defTabSz="457200" rtl="0" eaLnBrk="1" latinLnBrk="0" hangingPunct="1">
        <a:spcBef>
          <a:spcPct val="20000"/>
        </a:spcBef>
        <a:spcAft>
          <a:spcPts val="600"/>
        </a:spcAft>
        <a:buClr>
          <a:srgbClr val="A32033"/>
        </a:buClr>
        <a:buSzPct val="92000"/>
        <a:buFont typeface="Wingdings 2" panose="05020102010507070707" pitchFamily="18" charset="2"/>
        <a:buChar char=""/>
        <a:defRPr sz="180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581194" y="3130713"/>
            <a:ext cx="10993546" cy="2889087"/>
          </a:xfrm>
        </p:spPr>
        <p:txBody>
          <a:bodyPr>
            <a:normAutofit/>
          </a:bodyPr>
          <a:lstStyle/>
          <a:p>
            <a:r>
              <a:rPr lang="en-US" dirty="0" smtClean="0"/>
              <a:t>Presented by  </a:t>
            </a:r>
            <a:r>
              <a:rPr lang="en-US" dirty="0" smtClean="0"/>
              <a:t>Kelly J. Niemeyer</a:t>
            </a:r>
            <a:br>
              <a:rPr lang="en-US" dirty="0" smtClean="0"/>
            </a:br>
            <a:r>
              <a:rPr lang="en-US" dirty="0" smtClean="0"/>
              <a:t>research by </a:t>
            </a:r>
            <a:r>
              <a:rPr lang="en-US" dirty="0" err="1" smtClean="0"/>
              <a:t>trisha</a:t>
            </a:r>
            <a:r>
              <a:rPr lang="en-US" dirty="0" smtClean="0"/>
              <a:t> D. Hole</a:t>
            </a:r>
            <a:endParaRPr lang="en-US" dirty="0" smtClean="0"/>
          </a:p>
        </p:txBody>
      </p:sp>
      <p:sp>
        <p:nvSpPr>
          <p:cNvPr id="4" name="Title 3"/>
          <p:cNvSpPr>
            <a:spLocks noGrp="1"/>
          </p:cNvSpPr>
          <p:nvPr>
            <p:ph type="title"/>
          </p:nvPr>
        </p:nvSpPr>
        <p:spPr/>
        <p:txBody>
          <a:bodyPr/>
          <a:lstStyle/>
          <a:p>
            <a:r>
              <a:rPr lang="en-US" dirty="0"/>
              <a:t>2020-2021 Significant Oregon workers’ compensation</a:t>
            </a:r>
            <a:br>
              <a:rPr lang="en-US" dirty="0"/>
            </a:br>
            <a:r>
              <a:rPr lang="en-US" dirty="0"/>
              <a:t>board and appellate court cases</a:t>
            </a:r>
            <a:endParaRPr lang="en-US" dirty="0"/>
          </a:p>
        </p:txBody>
      </p:sp>
    </p:spTree>
    <p:extLst>
      <p:ext uri="{BB962C8B-B14F-4D97-AF65-F5344CB8AC3E}">
        <p14:creationId xmlns:p14="http://schemas.microsoft.com/office/powerpoint/2010/main" val="2139130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1. Attorney fees under </a:t>
            </a:r>
            <a:r>
              <a:rPr lang="en-US" dirty="0" err="1" smtClean="0"/>
              <a:t>ors</a:t>
            </a:r>
            <a:r>
              <a:rPr lang="en-US" dirty="0" smtClean="0"/>
              <a:t> 656.383(1)</a:t>
            </a:r>
            <a:endParaRPr lang="en-US" dirty="0"/>
          </a:p>
        </p:txBody>
      </p:sp>
      <p:sp>
        <p:nvSpPr>
          <p:cNvPr id="5" name="Content Placeholder 4"/>
          <p:cNvSpPr>
            <a:spLocks noGrp="1"/>
          </p:cNvSpPr>
          <p:nvPr>
            <p:ph idx="1"/>
          </p:nvPr>
        </p:nvSpPr>
        <p:spPr/>
        <p:txBody>
          <a:bodyPr>
            <a:normAutofit fontScale="92500" lnSpcReduction="20000"/>
          </a:bodyPr>
          <a:lstStyle/>
          <a:p>
            <a:pPr marL="0" indent="0">
              <a:buNone/>
            </a:pPr>
            <a:r>
              <a:rPr lang="en-US" b="1" i="1" dirty="0" err="1" smtClean="0"/>
              <a:t>Dancingbear</a:t>
            </a:r>
            <a:r>
              <a:rPr lang="en-US" b="1" i="1" dirty="0" smtClean="0"/>
              <a:t> v. SAIF  </a:t>
            </a:r>
            <a:r>
              <a:rPr lang="en-US" b="1" dirty="0" smtClean="0"/>
              <a:t>Or App 538 (2021)</a:t>
            </a:r>
            <a:endParaRPr lang="en-US" b="1" dirty="0" smtClean="0"/>
          </a:p>
          <a:p>
            <a:r>
              <a:rPr lang="en-US" u="sng" dirty="0" smtClean="0"/>
              <a:t>Relevant Statute: </a:t>
            </a:r>
            <a:r>
              <a:rPr lang="en-US" dirty="0" smtClean="0"/>
              <a:t>ORS 656.383(1) allows a reasonable attorney fee if claimant’s attorney plays an instrumental role in obtaining time loss (TL) benefits prior to an ALJ decision.</a:t>
            </a:r>
            <a:endParaRPr lang="en-US" dirty="0" smtClean="0"/>
          </a:p>
          <a:p>
            <a:r>
              <a:rPr lang="en-US" u="sng" dirty="0" smtClean="0"/>
              <a:t>Before</a:t>
            </a:r>
            <a:r>
              <a:rPr lang="en-US" dirty="0" smtClean="0"/>
              <a:t>: </a:t>
            </a:r>
            <a:r>
              <a:rPr lang="en-US" dirty="0"/>
              <a:t>Prior to this decision the WCB determined 656.383(1) did NOT included </a:t>
            </a:r>
            <a:r>
              <a:rPr lang="en-US" dirty="0" smtClean="0"/>
              <a:t>TL benefits </a:t>
            </a:r>
            <a:r>
              <a:rPr lang="en-US" dirty="0"/>
              <a:t>gained through the Recon process. Rather, WCB concluded a worker’s attorney was only entitled to a </a:t>
            </a:r>
            <a:r>
              <a:rPr lang="en-US" dirty="0" smtClean="0"/>
              <a:t>10 percent </a:t>
            </a:r>
            <a:r>
              <a:rPr lang="en-US" dirty="0"/>
              <a:t>“out-of-comp” fee under ORS 656.268(6)(c) for any additional TL gained. </a:t>
            </a:r>
            <a:endParaRPr lang="en-US" dirty="0"/>
          </a:p>
        </p:txBody>
      </p:sp>
      <p:sp>
        <p:nvSpPr>
          <p:cNvPr id="6" name="Footer Placeholder 5"/>
          <p:cNvSpPr>
            <a:spLocks noGrp="1"/>
          </p:cNvSpPr>
          <p:nvPr>
            <p:ph type="ftr" sz="quarter" idx="11"/>
          </p:nvPr>
        </p:nvSpPr>
        <p:spPr/>
        <p:txBody>
          <a:bodyPr/>
          <a:lstStyle/>
          <a:p>
            <a:r>
              <a:rPr lang="en-US" smtClean="0"/>
              <a:t> © 2018 Reinisch Wilson weier pc</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2</a:t>
            </a:fld>
            <a:endParaRPr lang="en-US" dirty="0"/>
          </a:p>
        </p:txBody>
      </p:sp>
      <p:sp>
        <p:nvSpPr>
          <p:cNvPr id="10" name="Date Placeholder 9"/>
          <p:cNvSpPr>
            <a:spLocks noGrp="1"/>
          </p:cNvSpPr>
          <p:nvPr>
            <p:ph type="dt" sz="half" idx="10"/>
          </p:nvPr>
        </p:nvSpPr>
        <p:spPr/>
        <p:txBody>
          <a:bodyPr/>
          <a:lstStyle/>
          <a:p>
            <a:fld id="{B0F19FA6-9D35-49C8-BFF3-270F0033F736}" type="datetime1">
              <a:rPr lang="en-US" smtClean="0"/>
              <a:t>10/1/2021</a:t>
            </a:fld>
            <a:r>
              <a:rPr lang="en-US" smtClean="0"/>
              <a:t>  |</a:t>
            </a:r>
            <a:endParaRPr lang="en-US" dirty="0"/>
          </a:p>
        </p:txBody>
      </p:sp>
    </p:spTree>
    <p:extLst>
      <p:ext uri="{BB962C8B-B14F-4D97-AF65-F5344CB8AC3E}">
        <p14:creationId xmlns:p14="http://schemas.microsoft.com/office/powerpoint/2010/main" val="903823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 2018 Reinisch Wilson weier pc</a:t>
            </a:r>
            <a:endParaRPr lang="en-US" dirty="0"/>
          </a:p>
        </p:txBody>
      </p:sp>
      <p:sp>
        <p:nvSpPr>
          <p:cNvPr id="3" name="Title 2"/>
          <p:cNvSpPr>
            <a:spLocks noGrp="1"/>
          </p:cNvSpPr>
          <p:nvPr>
            <p:ph type="title"/>
          </p:nvPr>
        </p:nvSpPr>
        <p:spPr/>
        <p:txBody>
          <a:bodyPr/>
          <a:lstStyle/>
          <a:p>
            <a:r>
              <a:rPr lang="en-US" dirty="0"/>
              <a:t>Attorney fees under </a:t>
            </a:r>
            <a:r>
              <a:rPr lang="en-US" dirty="0" err="1"/>
              <a:t>ors</a:t>
            </a:r>
            <a:r>
              <a:rPr lang="en-US" dirty="0"/>
              <a:t> 656.383(1</a:t>
            </a:r>
            <a:r>
              <a:rPr lang="en-US" dirty="0" smtClean="0"/>
              <a:t>)</a:t>
            </a:r>
            <a:endParaRPr lang="en-US" b="0" i="1" dirty="0"/>
          </a:p>
        </p:txBody>
      </p:sp>
      <p:sp>
        <p:nvSpPr>
          <p:cNvPr id="4" name="Content Placeholder 3"/>
          <p:cNvSpPr>
            <a:spLocks noGrp="1"/>
          </p:cNvSpPr>
          <p:nvPr>
            <p:ph idx="1"/>
          </p:nvPr>
        </p:nvSpPr>
        <p:spPr/>
        <p:txBody>
          <a:bodyPr>
            <a:normAutofit fontScale="92500"/>
          </a:bodyPr>
          <a:lstStyle/>
          <a:p>
            <a:pPr marL="0" indent="0">
              <a:buNone/>
            </a:pPr>
            <a:r>
              <a:rPr lang="en-US" b="1" i="1" dirty="0" err="1"/>
              <a:t>Dancingbear</a:t>
            </a:r>
            <a:r>
              <a:rPr lang="en-US" b="1" i="1" dirty="0"/>
              <a:t> v. </a:t>
            </a:r>
            <a:r>
              <a:rPr lang="en-US" b="1" i="1" dirty="0" smtClean="0"/>
              <a:t>SAIF  </a:t>
            </a:r>
            <a:r>
              <a:rPr lang="en-US" b="1" dirty="0"/>
              <a:t>Or App 538 (2021</a:t>
            </a:r>
            <a:r>
              <a:rPr lang="en-US" b="1" dirty="0" smtClean="0"/>
              <a:t>) </a:t>
            </a:r>
            <a:r>
              <a:rPr lang="en-US" i="1" dirty="0" smtClean="0"/>
              <a:t>Continued</a:t>
            </a:r>
            <a:endParaRPr lang="en-US" i="1" dirty="0"/>
          </a:p>
          <a:p>
            <a:r>
              <a:rPr lang="en-US" u="sng" dirty="0" smtClean="0"/>
              <a:t>After: </a:t>
            </a:r>
            <a:r>
              <a:rPr lang="en-US" dirty="0"/>
              <a:t>The </a:t>
            </a:r>
            <a:r>
              <a:rPr lang="en-US" dirty="0" smtClean="0"/>
              <a:t>Court of Appeals </a:t>
            </a:r>
            <a:r>
              <a:rPr lang="en-US" dirty="0"/>
              <a:t>determined .383(1) DOES apply to TL gained during the Recon </a:t>
            </a:r>
            <a:r>
              <a:rPr lang="en-US" dirty="0" smtClean="0"/>
              <a:t>process</a:t>
            </a:r>
          </a:p>
          <a:p>
            <a:r>
              <a:rPr lang="en-US" u="sng" dirty="0" smtClean="0"/>
              <a:t>Takeaway:</a:t>
            </a:r>
            <a:r>
              <a:rPr lang="en-US" dirty="0" smtClean="0"/>
              <a:t> </a:t>
            </a:r>
            <a:r>
              <a:rPr lang="en-US" dirty="0"/>
              <a:t>If a worker appeals a NOC and the ARU modifies the med stat date and determines the worker is entitled to increased TL, the worker’s attorney is eligible for a reasonable ASSESSED fee under .383(1). This is in addition to the </a:t>
            </a:r>
            <a:r>
              <a:rPr lang="en-US" dirty="0" smtClean="0"/>
              <a:t>10 percent </a:t>
            </a:r>
            <a:r>
              <a:rPr lang="en-US" dirty="0"/>
              <a:t>“out-of-comp” fee under .268(6)(c)!</a:t>
            </a:r>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159820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 2021 Reinisch Wilson weier pc</a:t>
            </a:r>
            <a:endParaRPr lang="en-US" dirty="0"/>
          </a:p>
        </p:txBody>
      </p:sp>
      <p:sp>
        <p:nvSpPr>
          <p:cNvPr id="3" name="Title 2"/>
          <p:cNvSpPr>
            <a:spLocks noGrp="1"/>
          </p:cNvSpPr>
          <p:nvPr>
            <p:ph type="title"/>
          </p:nvPr>
        </p:nvSpPr>
        <p:spPr/>
        <p:txBody>
          <a:bodyPr/>
          <a:lstStyle/>
          <a:p>
            <a:r>
              <a:rPr lang="en-US" dirty="0" smtClean="0"/>
              <a:t>2. Calculation of reasonable assessed attorney fees</a:t>
            </a:r>
            <a:endParaRPr lang="en-US" dirty="0"/>
          </a:p>
        </p:txBody>
      </p:sp>
      <p:sp>
        <p:nvSpPr>
          <p:cNvPr id="4" name="Content Placeholder 3"/>
          <p:cNvSpPr>
            <a:spLocks noGrp="1"/>
          </p:cNvSpPr>
          <p:nvPr>
            <p:ph idx="1"/>
          </p:nvPr>
        </p:nvSpPr>
        <p:spPr/>
        <p:txBody>
          <a:bodyPr/>
          <a:lstStyle/>
          <a:p>
            <a:pPr marL="0" indent="0">
              <a:buNone/>
            </a:pPr>
            <a:r>
              <a:rPr lang="en-US" b="1" i="1" dirty="0" err="1"/>
              <a:t>Karista</a:t>
            </a:r>
            <a:r>
              <a:rPr lang="en-US" b="1" i="1" dirty="0"/>
              <a:t> D. Peabody, </a:t>
            </a:r>
            <a:r>
              <a:rPr lang="en-US" b="1" dirty="0"/>
              <a:t>73 Van Natta 244 (2021)</a:t>
            </a:r>
            <a:endParaRPr lang="en-US" dirty="0"/>
          </a:p>
          <a:p>
            <a:r>
              <a:rPr lang="en-US" u="sng" dirty="0" smtClean="0"/>
              <a:t>Before: </a:t>
            </a:r>
            <a:r>
              <a:rPr lang="en-US" dirty="0" smtClean="0"/>
              <a:t>When considering the amount of an appropriate attorney fee, the ALJ/Board used to consider the specific factors under </a:t>
            </a:r>
            <a:br>
              <a:rPr lang="en-US" dirty="0" smtClean="0"/>
            </a:br>
            <a:r>
              <a:rPr lang="en-US" dirty="0" smtClean="0"/>
              <a:t>OAR 436-015-0010(4):</a:t>
            </a:r>
          </a:p>
          <a:p>
            <a:pPr marL="0" indent="0">
              <a:buNone/>
            </a:pPr>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4</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50126113"/>
              </p:ext>
            </p:extLst>
          </p:nvPr>
        </p:nvGraphicFramePr>
        <p:xfrm>
          <a:off x="1353958" y="4572000"/>
          <a:ext cx="9784080" cy="1310640"/>
        </p:xfrm>
        <a:graphic>
          <a:graphicData uri="http://schemas.openxmlformats.org/drawingml/2006/table">
            <a:tbl>
              <a:tblPr firstRow="1" bandRow="1">
                <a:tableStyleId>{5C22544A-7EE6-4342-B048-85BDC9FD1C3A}</a:tableStyleId>
              </a:tblPr>
              <a:tblGrid>
                <a:gridCol w="4892040">
                  <a:extLst>
                    <a:ext uri="{9D8B030D-6E8A-4147-A177-3AD203B41FA5}">
                      <a16:colId xmlns:a16="http://schemas.microsoft.com/office/drawing/2014/main" val="939902351"/>
                    </a:ext>
                  </a:extLst>
                </a:gridCol>
                <a:gridCol w="4892040">
                  <a:extLst>
                    <a:ext uri="{9D8B030D-6E8A-4147-A177-3AD203B41FA5}">
                      <a16:colId xmlns:a16="http://schemas.microsoft.com/office/drawing/2014/main" val="2353744169"/>
                    </a:ext>
                  </a:extLst>
                </a:gridCol>
              </a:tblGrid>
              <a:tr h="1234440">
                <a:tc>
                  <a:txBody>
                    <a:bodyPr/>
                    <a:lstStyle/>
                    <a:p>
                      <a:pPr marL="0" marR="0" lvl="0" indent="0" algn="l" defTabSz="369888" rtl="0" eaLnBrk="1" fontAlgn="auto" latinLnBrk="0" hangingPunct="1">
                        <a:lnSpc>
                          <a:spcPct val="100000"/>
                        </a:lnSpc>
                        <a:spcBef>
                          <a:spcPts val="0"/>
                        </a:spcBef>
                        <a:spcAft>
                          <a:spcPts val="0"/>
                        </a:spcAft>
                        <a:buClrTx/>
                        <a:buSzTx/>
                        <a:buFontTx/>
                        <a:buNone/>
                        <a:tabLst/>
                        <a:defRPr/>
                      </a:pPr>
                      <a:r>
                        <a:rPr lang="en-US" sz="2000" b="0" kern="1200" dirty="0" smtClean="0">
                          <a:solidFill>
                            <a:schemeClr val="tx1"/>
                          </a:solidFill>
                          <a:effectLst/>
                          <a:latin typeface="Open Sans" panose="020B0606030504020204"/>
                          <a:ea typeface="+mn-ea"/>
                          <a:cs typeface="+mn-cs"/>
                        </a:rPr>
                        <a:t>Time devoted to the case;                  </a:t>
                      </a:r>
                    </a:p>
                    <a:p>
                      <a:pPr marL="0" marR="0" lvl="0" indent="0" algn="l" defTabSz="369888" rtl="0" eaLnBrk="1" fontAlgn="auto" latinLnBrk="0" hangingPunct="1">
                        <a:lnSpc>
                          <a:spcPct val="100000"/>
                        </a:lnSpc>
                        <a:spcBef>
                          <a:spcPts val="0"/>
                        </a:spcBef>
                        <a:spcAft>
                          <a:spcPts val="0"/>
                        </a:spcAft>
                        <a:buClrTx/>
                        <a:buSzTx/>
                        <a:buFontTx/>
                        <a:buNone/>
                        <a:tabLst/>
                        <a:defRPr/>
                      </a:pPr>
                      <a:r>
                        <a:rPr lang="en-US" sz="2000" b="0" kern="1200" dirty="0" smtClean="0">
                          <a:solidFill>
                            <a:schemeClr val="tx1"/>
                          </a:solidFill>
                          <a:effectLst/>
                          <a:latin typeface="Open Sans" panose="020B0606030504020204"/>
                          <a:ea typeface="+mn-ea"/>
                          <a:cs typeface="+mn-cs"/>
                        </a:rPr>
                        <a:t>Complexity of the issue(s) involved; </a:t>
                      </a:r>
                    </a:p>
                    <a:p>
                      <a:pPr marL="0" marR="0" lvl="0" indent="0" algn="l" defTabSz="369888" rtl="0" eaLnBrk="1" fontAlgn="auto" latinLnBrk="0" hangingPunct="1">
                        <a:lnSpc>
                          <a:spcPct val="100000"/>
                        </a:lnSpc>
                        <a:spcBef>
                          <a:spcPts val="0"/>
                        </a:spcBef>
                        <a:spcAft>
                          <a:spcPts val="0"/>
                        </a:spcAft>
                        <a:buClrTx/>
                        <a:buSzTx/>
                        <a:buFontTx/>
                        <a:buNone/>
                        <a:tabLst/>
                        <a:defRPr/>
                      </a:pPr>
                      <a:r>
                        <a:rPr lang="en-US" sz="2000" b="0" kern="1200" dirty="0" smtClean="0">
                          <a:solidFill>
                            <a:schemeClr val="tx1"/>
                          </a:solidFill>
                          <a:effectLst/>
                          <a:latin typeface="Open Sans" panose="020B0606030504020204"/>
                          <a:ea typeface="+mn-ea"/>
                          <a:cs typeface="+mn-cs"/>
                        </a:rPr>
                        <a:t>Value of the interest involved; </a:t>
                      </a:r>
                    </a:p>
                    <a:p>
                      <a:pPr marL="0" marR="0" lvl="0" indent="0" algn="l" defTabSz="369888" rtl="0" eaLnBrk="1" fontAlgn="auto" latinLnBrk="0" hangingPunct="1">
                        <a:lnSpc>
                          <a:spcPct val="100000"/>
                        </a:lnSpc>
                        <a:spcBef>
                          <a:spcPts val="0"/>
                        </a:spcBef>
                        <a:spcAft>
                          <a:spcPts val="0"/>
                        </a:spcAft>
                        <a:buClrTx/>
                        <a:buSzTx/>
                        <a:buFontTx/>
                        <a:buNone/>
                        <a:tabLst/>
                        <a:defRPr/>
                      </a:pPr>
                      <a:r>
                        <a:rPr lang="en-US" sz="2000" b="0" kern="1200" dirty="0" smtClean="0">
                          <a:solidFill>
                            <a:schemeClr val="tx1"/>
                          </a:solidFill>
                          <a:effectLst/>
                          <a:latin typeface="Open Sans" panose="020B0606030504020204"/>
                          <a:ea typeface="+mn-ea"/>
                          <a:cs typeface="+mn-cs"/>
                        </a:rPr>
                        <a:t>Skill of the attorneys; </a:t>
                      </a:r>
                    </a:p>
                  </a:txBody>
                  <a:tcPr>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0" kern="1200" dirty="0" smtClean="0">
                          <a:solidFill>
                            <a:schemeClr val="tx1"/>
                          </a:solidFill>
                          <a:effectLst/>
                          <a:latin typeface="Open Sans" panose="020B0606030504020204"/>
                          <a:ea typeface="+mn-ea"/>
                          <a:cs typeface="+mn-cs"/>
                        </a:rPr>
                        <a:t>Nature of the proceedings;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b="0" kern="1200" dirty="0" smtClean="0">
                          <a:solidFill>
                            <a:schemeClr val="tx1"/>
                          </a:solidFill>
                          <a:effectLst/>
                          <a:latin typeface="Open Sans" panose="020B0606030504020204"/>
                          <a:ea typeface="+mn-ea"/>
                          <a:cs typeface="+mn-cs"/>
                        </a:rPr>
                        <a:t>Benefit secured for claimant;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b="0" kern="1200" dirty="0" smtClean="0">
                          <a:solidFill>
                            <a:schemeClr val="tx1"/>
                          </a:solidFill>
                          <a:effectLst/>
                          <a:latin typeface="Open Sans" panose="020B0606030504020204"/>
                          <a:ea typeface="+mn-ea"/>
                          <a:cs typeface="+mn-cs"/>
                        </a:rPr>
                        <a:t>Risk the attorney’s efforts may go uncompensated;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b="0" kern="1200" dirty="0" smtClean="0">
                          <a:solidFill>
                            <a:schemeClr val="tx1"/>
                          </a:solidFill>
                          <a:effectLst/>
                          <a:latin typeface="Open Sans" panose="020B0606030504020204"/>
                          <a:ea typeface="+mn-ea"/>
                          <a:cs typeface="+mn-cs"/>
                        </a:rPr>
                        <a:t>Assertion of frivolous issues or defenses. </a:t>
                      </a:r>
                    </a:p>
                  </a:txBody>
                  <a:tcPr>
                    <a:noFill/>
                  </a:tcPr>
                </a:tc>
                <a:extLst>
                  <a:ext uri="{0D108BD9-81ED-4DB2-BD59-A6C34878D82A}">
                    <a16:rowId xmlns:a16="http://schemas.microsoft.com/office/drawing/2014/main" val="1063088950"/>
                  </a:ext>
                </a:extLst>
              </a:tr>
            </a:tbl>
          </a:graphicData>
        </a:graphic>
      </p:graphicFrame>
    </p:spTree>
    <p:extLst>
      <p:ext uri="{BB962C8B-B14F-4D97-AF65-F5344CB8AC3E}">
        <p14:creationId xmlns:p14="http://schemas.microsoft.com/office/powerpoint/2010/main" val="1457266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 2021 Reinisch Wilson weier pc</a:t>
            </a:r>
            <a:endParaRPr lang="en-US" dirty="0"/>
          </a:p>
        </p:txBody>
      </p:sp>
      <p:sp>
        <p:nvSpPr>
          <p:cNvPr id="3" name="Title 2"/>
          <p:cNvSpPr>
            <a:spLocks noGrp="1"/>
          </p:cNvSpPr>
          <p:nvPr>
            <p:ph type="title"/>
          </p:nvPr>
        </p:nvSpPr>
        <p:spPr/>
        <p:txBody>
          <a:bodyPr/>
          <a:lstStyle/>
          <a:p>
            <a:r>
              <a:rPr lang="en-US" dirty="0"/>
              <a:t>2. Calculation of reasonable assessed attorney </a:t>
            </a:r>
            <a:r>
              <a:rPr lang="en-US" dirty="0" smtClean="0"/>
              <a:t>fees </a:t>
            </a:r>
            <a:r>
              <a:rPr lang="en-US" b="0" i="1" dirty="0" err="1" smtClean="0"/>
              <a:t>coN’T</a:t>
            </a:r>
            <a:endParaRPr lang="en-US" b="0" i="1" dirty="0"/>
          </a:p>
        </p:txBody>
      </p:sp>
      <p:sp>
        <p:nvSpPr>
          <p:cNvPr id="4" name="Content Placeholder 3"/>
          <p:cNvSpPr>
            <a:spLocks noGrp="1"/>
          </p:cNvSpPr>
          <p:nvPr>
            <p:ph idx="1"/>
          </p:nvPr>
        </p:nvSpPr>
        <p:spPr/>
        <p:txBody>
          <a:bodyPr>
            <a:normAutofit fontScale="85000" lnSpcReduction="10000"/>
          </a:bodyPr>
          <a:lstStyle/>
          <a:p>
            <a:pPr marL="0" indent="0">
              <a:buNone/>
            </a:pPr>
            <a:r>
              <a:rPr lang="en-US" b="1" i="1" dirty="0" err="1"/>
              <a:t>Karista</a:t>
            </a:r>
            <a:r>
              <a:rPr lang="en-US" b="1" i="1" dirty="0"/>
              <a:t> D. Peabody, </a:t>
            </a:r>
            <a:r>
              <a:rPr lang="en-US" b="1" dirty="0"/>
              <a:t>73 Van Natta 244 (2021</a:t>
            </a:r>
            <a:r>
              <a:rPr lang="en-US" b="1" dirty="0" smtClean="0"/>
              <a:t>) </a:t>
            </a:r>
            <a:r>
              <a:rPr lang="en-US" i="1" dirty="0" smtClean="0"/>
              <a:t>Continued</a:t>
            </a:r>
            <a:endParaRPr lang="en-US" dirty="0"/>
          </a:p>
          <a:p>
            <a:r>
              <a:rPr lang="en-US" u="sng" dirty="0" smtClean="0"/>
              <a:t>After: </a:t>
            </a:r>
            <a:r>
              <a:rPr lang="en-US" dirty="0"/>
              <a:t>The WCB amended OAR 438-015-0010(4) to include three new factors: </a:t>
            </a:r>
          </a:p>
          <a:p>
            <a:pPr lvl="1"/>
            <a:r>
              <a:rPr lang="en-US" dirty="0"/>
              <a:t>Necessity of allowing the broadest access to attorneys by injured workers; </a:t>
            </a:r>
          </a:p>
          <a:p>
            <a:pPr lvl="1"/>
            <a:r>
              <a:rPr lang="en-US" dirty="0"/>
              <a:t>Fees earned by attorneys representing the insurer/self-insured employer;</a:t>
            </a:r>
          </a:p>
          <a:p>
            <a:pPr lvl="1"/>
            <a:r>
              <a:rPr lang="en-US" dirty="0"/>
              <a:t>Claimant’s counsel’s contingent hourly rate, if asserted, together with any information use to establish the basis on which the rate was calculated</a:t>
            </a:r>
            <a:r>
              <a:rPr lang="en-US" dirty="0" smtClean="0"/>
              <a:t>.</a:t>
            </a:r>
            <a:endParaRPr lang="en-US" dirty="0"/>
          </a:p>
          <a:p>
            <a:r>
              <a:rPr lang="en-US" dirty="0"/>
              <a:t>The WCB also separated out the risk/contingent nature factor (previously considered as one factor) into two separate factors. </a:t>
            </a:r>
          </a:p>
          <a:p>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200522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 2021 Reinisch Wilson weier pc</a:t>
            </a:r>
            <a:endParaRPr lang="en-US" dirty="0"/>
          </a:p>
        </p:txBody>
      </p:sp>
      <p:sp>
        <p:nvSpPr>
          <p:cNvPr id="3" name="Title 2"/>
          <p:cNvSpPr>
            <a:spLocks noGrp="1"/>
          </p:cNvSpPr>
          <p:nvPr>
            <p:ph type="title"/>
          </p:nvPr>
        </p:nvSpPr>
        <p:spPr/>
        <p:txBody>
          <a:bodyPr/>
          <a:lstStyle/>
          <a:p>
            <a:r>
              <a:rPr lang="en-US" dirty="0"/>
              <a:t>2. Calculation of reasonable assessed attorney fees </a:t>
            </a:r>
            <a:r>
              <a:rPr lang="en-US" b="0" i="1" dirty="0" err="1"/>
              <a:t>coN’T</a:t>
            </a:r>
            <a:endParaRPr lang="en-US" dirty="0"/>
          </a:p>
        </p:txBody>
      </p:sp>
      <p:sp>
        <p:nvSpPr>
          <p:cNvPr id="4" name="Content Placeholder 3"/>
          <p:cNvSpPr>
            <a:spLocks noGrp="1"/>
          </p:cNvSpPr>
          <p:nvPr>
            <p:ph idx="1"/>
          </p:nvPr>
        </p:nvSpPr>
        <p:spPr/>
        <p:txBody>
          <a:bodyPr>
            <a:normAutofit/>
          </a:bodyPr>
          <a:lstStyle/>
          <a:p>
            <a:pPr marL="0" indent="0">
              <a:buNone/>
            </a:pPr>
            <a:r>
              <a:rPr lang="en-US" b="1" i="1" dirty="0" err="1"/>
              <a:t>Karista</a:t>
            </a:r>
            <a:r>
              <a:rPr lang="en-US" b="1" i="1" dirty="0"/>
              <a:t> D. Peabody, </a:t>
            </a:r>
            <a:r>
              <a:rPr lang="en-US" b="1" dirty="0"/>
              <a:t>73 Van Natta 244 (2021</a:t>
            </a:r>
            <a:r>
              <a:rPr lang="en-US" b="1" dirty="0" smtClean="0"/>
              <a:t>) </a:t>
            </a:r>
            <a:r>
              <a:rPr lang="en-US" i="1" dirty="0" smtClean="0"/>
              <a:t>Continued</a:t>
            </a:r>
            <a:endParaRPr lang="en-US" i="1" dirty="0"/>
          </a:p>
          <a:p>
            <a:r>
              <a:rPr lang="en-US" u="sng" dirty="0" smtClean="0"/>
              <a:t>Takeaway:</a:t>
            </a:r>
          </a:p>
          <a:p>
            <a:pPr lvl="1"/>
            <a:r>
              <a:rPr lang="en-US" dirty="0"/>
              <a:t>Amounts of assessed fees awarded will increase, potentially significantly. Sometimes difficult to challenge worker’s attorney’s self-proclaimed non-contingent hourly rate. </a:t>
            </a:r>
          </a:p>
          <a:p>
            <a:pPr lvl="1"/>
            <a:r>
              <a:rPr lang="en-US" dirty="0"/>
              <a:t>Consider whether issue in dispute is worth taking to hearing in light of increased fee awards. </a:t>
            </a:r>
          </a:p>
          <a:p>
            <a:pPr lvl="1"/>
            <a:r>
              <a:rPr lang="en-US" dirty="0"/>
              <a:t>Beware of very high non-contingent hourly rate requests (like $550/hour as this could lead to a contingent hourly rate of $1,000/</a:t>
            </a:r>
            <a:r>
              <a:rPr lang="en-US" dirty="0" err="1"/>
              <a:t>hr</a:t>
            </a:r>
            <a:r>
              <a:rPr lang="en-US" dirty="0"/>
              <a:t>!)</a:t>
            </a:r>
          </a:p>
          <a:p>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1841440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 © 2021 Reinisch Wilson </a:t>
            </a:r>
            <a:r>
              <a:rPr lang="en-US" dirty="0" err="1" smtClean="0"/>
              <a:t>weier</a:t>
            </a:r>
            <a:r>
              <a:rPr lang="en-US" dirty="0" smtClean="0"/>
              <a:t> pc</a:t>
            </a:r>
            <a:endParaRPr lang="en-US" dirty="0"/>
          </a:p>
        </p:txBody>
      </p:sp>
      <p:sp>
        <p:nvSpPr>
          <p:cNvPr id="3" name="Title 2"/>
          <p:cNvSpPr>
            <a:spLocks noGrp="1"/>
          </p:cNvSpPr>
          <p:nvPr>
            <p:ph type="title"/>
          </p:nvPr>
        </p:nvSpPr>
        <p:spPr/>
        <p:txBody>
          <a:bodyPr/>
          <a:lstStyle/>
          <a:p>
            <a:r>
              <a:rPr lang="en-US" dirty="0" smtClean="0"/>
              <a:t>3. Claims </a:t>
            </a:r>
            <a:r>
              <a:rPr lang="en-US" dirty="0"/>
              <a:t>Processing (Reasonable Investigation)</a:t>
            </a:r>
            <a:endParaRPr lang="en-US" dirty="0"/>
          </a:p>
        </p:txBody>
      </p:sp>
      <p:sp>
        <p:nvSpPr>
          <p:cNvPr id="4" name="Content Placeholder 3"/>
          <p:cNvSpPr>
            <a:spLocks noGrp="1"/>
          </p:cNvSpPr>
          <p:nvPr>
            <p:ph idx="1"/>
          </p:nvPr>
        </p:nvSpPr>
        <p:spPr/>
        <p:txBody>
          <a:bodyPr numCol="1">
            <a:normAutofit fontScale="85000" lnSpcReduction="20000"/>
          </a:bodyPr>
          <a:lstStyle/>
          <a:p>
            <a:pPr marL="0" indent="0">
              <a:buNone/>
            </a:pPr>
            <a:r>
              <a:rPr lang="en-US" sz="4000" b="1" i="1" dirty="0"/>
              <a:t>Hobby Brooks, </a:t>
            </a:r>
            <a:r>
              <a:rPr lang="en-US" sz="4000" b="1" dirty="0"/>
              <a:t>73 Van Natta 494 (2021</a:t>
            </a:r>
            <a:r>
              <a:rPr lang="en-US" sz="4000" b="1" dirty="0" smtClean="0"/>
              <a:t>)</a:t>
            </a:r>
            <a:r>
              <a:rPr lang="en-US" sz="4000" b="1" dirty="0"/>
              <a:t>   </a:t>
            </a:r>
            <a:endParaRPr lang="en-US" sz="4000" dirty="0"/>
          </a:p>
          <a:p>
            <a:r>
              <a:rPr lang="en-US" u="sng" dirty="0"/>
              <a:t>Before:</a:t>
            </a:r>
            <a:r>
              <a:rPr lang="en-US" dirty="0"/>
              <a:t> Relatively easy to avoid penalty for unreasonable denial if some evidence of pre-ex condition, fact dispute, etc</a:t>
            </a:r>
            <a:r>
              <a:rPr lang="en-US" dirty="0" smtClean="0"/>
              <a:t>.</a:t>
            </a:r>
            <a:endParaRPr lang="en-US" dirty="0"/>
          </a:p>
          <a:p>
            <a:r>
              <a:rPr lang="en-US" u="sng" dirty="0"/>
              <a:t>After:</a:t>
            </a:r>
            <a:r>
              <a:rPr lang="en-US" dirty="0"/>
              <a:t> Employer must conduct a reasonable investigation prior to denying claim to support a “legitimate doubt” over </a:t>
            </a:r>
            <a:r>
              <a:rPr lang="en-US" dirty="0" smtClean="0"/>
              <a:t>compensability.</a:t>
            </a:r>
            <a:r>
              <a:rPr lang="en-US" dirty="0"/>
              <a:t/>
            </a:r>
            <a:br>
              <a:rPr lang="en-US" dirty="0"/>
            </a:br>
            <a:r>
              <a:rPr lang="en-US" dirty="0" smtClean="0"/>
              <a:t>Examples </a:t>
            </a:r>
            <a:r>
              <a:rPr lang="en-US" dirty="0"/>
              <a:t>of a “good faith effort</a:t>
            </a:r>
            <a:r>
              <a:rPr lang="en-US" dirty="0" smtClean="0"/>
              <a:t>”:</a:t>
            </a:r>
            <a:br>
              <a:rPr lang="en-US" dirty="0" smtClean="0"/>
            </a:br>
            <a:r>
              <a:rPr lang="en-US" dirty="0" smtClean="0"/>
              <a:t/>
            </a:r>
            <a:br>
              <a:rPr lang="en-US" dirty="0" smtClean="0"/>
            </a:br>
            <a:r>
              <a:rPr lang="en-US" dirty="0" smtClean="0"/>
              <a:t/>
            </a:r>
            <a:br>
              <a:rPr lang="en-US" dirty="0" smtClean="0"/>
            </a:br>
            <a:endParaRPr lang="en-US" dirty="0" smtClean="0"/>
          </a:p>
          <a:p>
            <a:endParaRPr lang="en-US" dirty="0"/>
          </a:p>
          <a:p>
            <a:endParaRPr lang="en-US" dirty="0" smtClean="0"/>
          </a:p>
          <a:p>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7</a:t>
            </a:fld>
            <a:endParaRPr lang="en-US" dirty="0"/>
          </a:p>
        </p:txBody>
      </p:sp>
      <p:sp>
        <p:nvSpPr>
          <p:cNvPr id="8" name="TextBox 7"/>
          <p:cNvSpPr txBox="1"/>
          <p:nvPr/>
        </p:nvSpPr>
        <p:spPr>
          <a:xfrm>
            <a:off x="1072044" y="4876800"/>
            <a:ext cx="8763000" cy="1323439"/>
          </a:xfrm>
          <a:prstGeom prst="rect">
            <a:avLst/>
          </a:prstGeom>
          <a:noFill/>
        </p:spPr>
        <p:txBody>
          <a:bodyPr wrap="square" numCol="2" rtlCol="0">
            <a:spAutoFit/>
          </a:bodyPr>
          <a:lstStyle/>
          <a:p>
            <a:pPr marL="800100" lvl="1" indent="-342900">
              <a:buClr>
                <a:srgbClr val="A32033"/>
              </a:buClr>
              <a:buFont typeface="Wingdings 2" panose="05020102010507070707" pitchFamily="18" charset="2"/>
              <a:buChar char=""/>
            </a:pPr>
            <a:r>
              <a:rPr lang="en-US" sz="2000" dirty="0">
                <a:latin typeface="Open Sans" panose="020B0606030504020204"/>
              </a:rPr>
              <a:t>Request all updated medical records</a:t>
            </a:r>
          </a:p>
          <a:p>
            <a:pPr marL="800100" lvl="1" indent="-342900">
              <a:buClr>
                <a:srgbClr val="A32033"/>
              </a:buClr>
              <a:buFont typeface="Wingdings 2" panose="05020102010507070707" pitchFamily="18" charset="2"/>
              <a:buChar char=""/>
            </a:pPr>
            <a:r>
              <a:rPr lang="en-US" sz="2000" dirty="0">
                <a:latin typeface="Open Sans" panose="020B0606030504020204"/>
              </a:rPr>
              <a:t>Interview the worker</a:t>
            </a:r>
          </a:p>
          <a:p>
            <a:pPr marL="800100" lvl="1" indent="-342900">
              <a:buClr>
                <a:srgbClr val="A32033"/>
              </a:buClr>
              <a:buFont typeface="Wingdings 2" panose="05020102010507070707" pitchFamily="18" charset="2"/>
              <a:buChar char=""/>
            </a:pPr>
            <a:endParaRPr lang="en-US" sz="2000" dirty="0" smtClean="0">
              <a:latin typeface="Open Sans" panose="020B0606030504020204"/>
            </a:endParaRPr>
          </a:p>
          <a:p>
            <a:pPr marL="800100" lvl="1" indent="-342900">
              <a:buClr>
                <a:srgbClr val="A32033"/>
              </a:buClr>
              <a:buFont typeface="Wingdings 2" panose="05020102010507070707" pitchFamily="18" charset="2"/>
              <a:buChar char=""/>
            </a:pPr>
            <a:endParaRPr lang="en-US" sz="2000" dirty="0">
              <a:latin typeface="Open Sans" panose="020B0606030504020204"/>
            </a:endParaRPr>
          </a:p>
          <a:p>
            <a:pPr marL="800100" lvl="1" indent="-342900">
              <a:buClr>
                <a:srgbClr val="A32033"/>
              </a:buClr>
              <a:buFont typeface="Wingdings 2" panose="05020102010507070707" pitchFamily="18" charset="2"/>
              <a:buChar char=""/>
            </a:pPr>
            <a:r>
              <a:rPr lang="en-US" sz="2000" dirty="0" smtClean="0">
                <a:latin typeface="Open Sans" panose="020B0606030504020204"/>
              </a:rPr>
              <a:t>Have </a:t>
            </a:r>
            <a:r>
              <a:rPr lang="en-US" sz="2000" dirty="0">
                <a:latin typeface="Open Sans" panose="020B0606030504020204"/>
              </a:rPr>
              <a:t>a conference with the AP</a:t>
            </a:r>
          </a:p>
          <a:p>
            <a:pPr marL="800100" lvl="1" indent="-342900">
              <a:buClr>
                <a:srgbClr val="A32033"/>
              </a:buClr>
              <a:buFont typeface="Wingdings 2" panose="05020102010507070707" pitchFamily="18" charset="2"/>
              <a:buChar char=""/>
            </a:pPr>
            <a:r>
              <a:rPr lang="en-US" sz="2000" dirty="0">
                <a:latin typeface="Open Sans" panose="020B0606030504020204"/>
              </a:rPr>
              <a:t>Schedule a pre-denial IME</a:t>
            </a:r>
            <a:endParaRPr lang="en-US" sz="2000" dirty="0">
              <a:latin typeface="Open Sans" panose="020B0606030504020204"/>
            </a:endParaRPr>
          </a:p>
        </p:txBody>
      </p:sp>
    </p:spTree>
    <p:extLst>
      <p:ext uri="{BB962C8B-B14F-4D97-AF65-F5344CB8AC3E}">
        <p14:creationId xmlns:p14="http://schemas.microsoft.com/office/powerpoint/2010/main" val="2628089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 2021 Reinisch Wilson weier pc</a:t>
            </a:r>
            <a:endParaRPr lang="en-US" dirty="0"/>
          </a:p>
        </p:txBody>
      </p:sp>
      <p:sp>
        <p:nvSpPr>
          <p:cNvPr id="3" name="Title 2"/>
          <p:cNvSpPr>
            <a:spLocks noGrp="1"/>
          </p:cNvSpPr>
          <p:nvPr>
            <p:ph type="title"/>
          </p:nvPr>
        </p:nvSpPr>
        <p:spPr/>
        <p:txBody>
          <a:bodyPr/>
          <a:lstStyle/>
          <a:p>
            <a:r>
              <a:rPr lang="en-US" dirty="0"/>
              <a:t>3. Claims Processing (Reasonable Investigation</a:t>
            </a:r>
            <a:r>
              <a:rPr lang="en-US" dirty="0" smtClean="0"/>
              <a:t>)</a:t>
            </a:r>
            <a:endParaRPr lang="en-US" b="0" i="1" dirty="0"/>
          </a:p>
        </p:txBody>
      </p:sp>
      <p:sp>
        <p:nvSpPr>
          <p:cNvPr id="4" name="Content Placeholder 3"/>
          <p:cNvSpPr>
            <a:spLocks noGrp="1"/>
          </p:cNvSpPr>
          <p:nvPr>
            <p:ph idx="1"/>
          </p:nvPr>
        </p:nvSpPr>
        <p:spPr/>
        <p:txBody>
          <a:bodyPr>
            <a:normAutofit/>
          </a:bodyPr>
          <a:lstStyle/>
          <a:p>
            <a:pPr marL="0" indent="0">
              <a:buNone/>
            </a:pPr>
            <a:r>
              <a:rPr lang="en-US" b="1" i="1" dirty="0"/>
              <a:t>Hobby Brooks, </a:t>
            </a:r>
            <a:r>
              <a:rPr lang="en-US" b="1" dirty="0"/>
              <a:t>73 Van Natta 494 (2021)   </a:t>
            </a:r>
            <a:r>
              <a:rPr lang="en-US" i="1" dirty="0" smtClean="0"/>
              <a:t>Continued</a:t>
            </a:r>
            <a:endParaRPr lang="en-US" i="1" dirty="0"/>
          </a:p>
          <a:p>
            <a:r>
              <a:rPr lang="en-US" u="sng" dirty="0" smtClean="0"/>
              <a:t>Takeaways: </a:t>
            </a:r>
            <a:endParaRPr lang="en-US" dirty="0" smtClean="0"/>
          </a:p>
          <a:p>
            <a:pPr lvl="1"/>
            <a:r>
              <a:rPr lang="en-US" dirty="0" smtClean="0"/>
              <a:t>Beware </a:t>
            </a:r>
            <a:r>
              <a:rPr lang="en-US" dirty="0"/>
              <a:t>of issuing a 14-day denial without any solid evidence supporting the denial in an effort to avoid paying </a:t>
            </a:r>
            <a:r>
              <a:rPr lang="en-US" dirty="0" smtClean="0"/>
              <a:t>TL </a:t>
            </a:r>
            <a:r>
              <a:rPr lang="en-US" dirty="0"/>
              <a:t>loss. </a:t>
            </a:r>
          </a:p>
          <a:p>
            <a:pPr lvl="1"/>
            <a:r>
              <a:rPr lang="en-US" dirty="0" smtClean="0"/>
              <a:t>If </a:t>
            </a:r>
            <a:r>
              <a:rPr lang="en-US" dirty="0"/>
              <a:t>not enough steps are taken to investigate compensability of the claim prior to the denial, penalties will likely be assessed more frequently now.</a:t>
            </a:r>
          </a:p>
          <a:p>
            <a:pPr lvl="1"/>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2892226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 2021 Reinisch Wilson weier pc</a:t>
            </a:r>
            <a:endParaRPr lang="en-US" dirty="0"/>
          </a:p>
        </p:txBody>
      </p:sp>
      <p:sp>
        <p:nvSpPr>
          <p:cNvPr id="3" name="Title 2"/>
          <p:cNvSpPr>
            <a:spLocks noGrp="1"/>
          </p:cNvSpPr>
          <p:nvPr>
            <p:ph type="title"/>
          </p:nvPr>
        </p:nvSpPr>
        <p:spPr/>
        <p:txBody>
          <a:bodyPr>
            <a:normAutofit/>
          </a:bodyPr>
          <a:lstStyle/>
          <a:p>
            <a:r>
              <a:rPr lang="en-US" dirty="0"/>
              <a:t>4. Combined Condition (Merging of “Conditions</a:t>
            </a:r>
            <a:r>
              <a:rPr lang="en-US" dirty="0" smtClean="0"/>
              <a:t>”)</a:t>
            </a:r>
            <a:endParaRPr lang="en-US" dirty="0"/>
          </a:p>
        </p:txBody>
      </p:sp>
      <p:sp>
        <p:nvSpPr>
          <p:cNvPr id="4" name="Content Placeholder 3"/>
          <p:cNvSpPr>
            <a:spLocks noGrp="1"/>
          </p:cNvSpPr>
          <p:nvPr>
            <p:ph idx="1"/>
          </p:nvPr>
        </p:nvSpPr>
        <p:spPr/>
        <p:txBody>
          <a:bodyPr>
            <a:normAutofit fontScale="92500" lnSpcReduction="20000"/>
          </a:bodyPr>
          <a:lstStyle/>
          <a:p>
            <a:pPr marL="0" indent="0">
              <a:buNone/>
            </a:pPr>
            <a:r>
              <a:rPr lang="en-US" b="1" i="1" dirty="0"/>
              <a:t>Carrillo v. SAIF, </a:t>
            </a:r>
            <a:r>
              <a:rPr lang="en-US" b="1" dirty="0"/>
              <a:t>310 Or App 8 (2021</a:t>
            </a:r>
            <a:r>
              <a:rPr lang="en-US" b="1" dirty="0" smtClean="0"/>
              <a:t>)</a:t>
            </a:r>
            <a:endParaRPr lang="en-US" dirty="0"/>
          </a:p>
          <a:p>
            <a:r>
              <a:rPr lang="en-US" u="sng" dirty="0"/>
              <a:t>Before</a:t>
            </a:r>
            <a:r>
              <a:rPr lang="en-US" u="sng" dirty="0" smtClean="0"/>
              <a:t>:</a:t>
            </a:r>
            <a:endParaRPr lang="en-US" u="sng" dirty="0"/>
          </a:p>
          <a:p>
            <a:pPr lvl="1"/>
            <a:r>
              <a:rPr lang="en-US" dirty="0" smtClean="0"/>
              <a:t>Injury </a:t>
            </a:r>
            <a:r>
              <a:rPr lang="en-US" dirty="0"/>
              <a:t>causes a symptomatic flare-up of a worker’s </a:t>
            </a:r>
            <a:r>
              <a:rPr lang="en-US" dirty="0" smtClean="0"/>
              <a:t>preexisting </a:t>
            </a:r>
            <a:r>
              <a:rPr lang="en-US" dirty="0"/>
              <a:t>pathology (e.g. AC joint arthritis in shoulder or degenerative disc disease in low back).</a:t>
            </a:r>
          </a:p>
          <a:p>
            <a:pPr lvl="1"/>
            <a:r>
              <a:rPr lang="en-US" dirty="0" smtClean="0"/>
              <a:t>Employer </a:t>
            </a:r>
            <a:r>
              <a:rPr lang="en-US" dirty="0"/>
              <a:t>denies claim (for either initial injury or new/omitted condition) on combined condition basis under ORS 656.005(7)(a)(B).</a:t>
            </a:r>
          </a:p>
          <a:p>
            <a:pPr lvl="1"/>
            <a:r>
              <a:rPr lang="en-US" dirty="0" smtClean="0"/>
              <a:t>Employer </a:t>
            </a:r>
            <a:r>
              <a:rPr lang="en-US" dirty="0"/>
              <a:t>argues injury (work incident) combined with worker’s preexisting pathology but injury (work incident) never the major contributing cause of worker’s need for treatment.</a:t>
            </a:r>
          </a:p>
          <a:p>
            <a:pPr lvl="1"/>
            <a:r>
              <a:rPr lang="en-US" u="sng" dirty="0" smtClean="0"/>
              <a:t>Denial </a:t>
            </a:r>
            <a:r>
              <a:rPr lang="en-US" u="sng" dirty="0"/>
              <a:t>affirmed</a:t>
            </a:r>
            <a:r>
              <a:rPr lang="en-US" dirty="0"/>
              <a:t>.</a:t>
            </a:r>
          </a:p>
          <a:p>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3197210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 2021 Reinisch Wilson weier pc</a:t>
            </a:r>
            <a:endParaRPr lang="en-US" dirty="0"/>
          </a:p>
        </p:txBody>
      </p:sp>
      <p:sp>
        <p:nvSpPr>
          <p:cNvPr id="3" name="Title 2"/>
          <p:cNvSpPr>
            <a:spLocks noGrp="1"/>
          </p:cNvSpPr>
          <p:nvPr>
            <p:ph type="title"/>
          </p:nvPr>
        </p:nvSpPr>
        <p:spPr/>
        <p:txBody>
          <a:bodyPr/>
          <a:lstStyle/>
          <a:p>
            <a:r>
              <a:rPr lang="en-US" dirty="0"/>
              <a:t>4. Combined Condition (Merging of “Conditions</a:t>
            </a:r>
            <a:r>
              <a:rPr lang="en-US" dirty="0" smtClean="0"/>
              <a:t>”)</a:t>
            </a:r>
            <a:endParaRPr lang="en-US" b="0" i="1" dirty="0"/>
          </a:p>
        </p:txBody>
      </p:sp>
      <p:sp>
        <p:nvSpPr>
          <p:cNvPr id="4" name="Content Placeholder 3"/>
          <p:cNvSpPr>
            <a:spLocks noGrp="1"/>
          </p:cNvSpPr>
          <p:nvPr>
            <p:ph idx="1"/>
          </p:nvPr>
        </p:nvSpPr>
        <p:spPr/>
        <p:txBody>
          <a:bodyPr>
            <a:normAutofit fontScale="85000" lnSpcReduction="20000"/>
          </a:bodyPr>
          <a:lstStyle/>
          <a:p>
            <a:pPr marL="0" indent="0">
              <a:buNone/>
            </a:pPr>
            <a:r>
              <a:rPr lang="en-US" b="1" i="1" dirty="0"/>
              <a:t>Carrillo v. SAIF, </a:t>
            </a:r>
            <a:r>
              <a:rPr lang="en-US" b="1" dirty="0"/>
              <a:t>310 Or App 8 (2021</a:t>
            </a:r>
            <a:r>
              <a:rPr lang="en-US" b="1" dirty="0" smtClean="0"/>
              <a:t>) </a:t>
            </a:r>
            <a:r>
              <a:rPr lang="en-US" i="1" dirty="0" smtClean="0"/>
              <a:t>Continued</a:t>
            </a:r>
            <a:endParaRPr lang="en-US" i="1" dirty="0"/>
          </a:p>
          <a:p>
            <a:r>
              <a:rPr lang="en-US" u="sng" dirty="0" smtClean="0"/>
              <a:t>After:</a:t>
            </a:r>
          </a:p>
          <a:p>
            <a:pPr lvl="1"/>
            <a:r>
              <a:rPr lang="en-US" dirty="0" smtClean="0"/>
              <a:t>Injury </a:t>
            </a:r>
            <a:r>
              <a:rPr lang="en-US" dirty="0"/>
              <a:t>causes a symptomatic flare-up of a worker’s preexisting pathology (e.g. AC joint arthritis in shoulder or degenerative disc disease in low back).</a:t>
            </a:r>
          </a:p>
          <a:p>
            <a:pPr lvl="1"/>
            <a:r>
              <a:rPr lang="en-US" b="1" dirty="0"/>
              <a:t>C</a:t>
            </a:r>
            <a:r>
              <a:rPr lang="en-US" dirty="0" smtClean="0"/>
              <a:t>laim </a:t>
            </a:r>
            <a:r>
              <a:rPr lang="en-US" dirty="0"/>
              <a:t>compensable unless evidence that two “conditions” have merged, and the “otherwise compensable injury” was never the major contributing cause of need for treatment. </a:t>
            </a:r>
            <a:endParaRPr lang="en-US" dirty="0" smtClean="0"/>
          </a:p>
          <a:p>
            <a:r>
              <a:rPr lang="en-US" u="sng" dirty="0" smtClean="0"/>
              <a:t>Takeaway</a:t>
            </a:r>
            <a:r>
              <a:rPr lang="en-US" dirty="0" smtClean="0"/>
              <a:t>: </a:t>
            </a:r>
            <a:r>
              <a:rPr lang="en-US" dirty="0"/>
              <a:t>Used to be relatively easy to successfully defend a compensability denial if evidence established all the injury did was flare-up symptoms of preexisting degenerative pathology. No longer the case!</a:t>
            </a:r>
          </a:p>
          <a:p>
            <a:endParaRPr lang="en-US" u="sng" dirty="0"/>
          </a:p>
          <a:p>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1690002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 2021 Reinisch Wilson weier pc</a:t>
            </a:r>
            <a:endParaRPr lang="en-US" dirty="0"/>
          </a:p>
        </p:txBody>
      </p:sp>
      <p:sp>
        <p:nvSpPr>
          <p:cNvPr id="3" name="Title 2"/>
          <p:cNvSpPr>
            <a:spLocks noGrp="1"/>
          </p:cNvSpPr>
          <p:nvPr>
            <p:ph type="title"/>
          </p:nvPr>
        </p:nvSpPr>
        <p:spPr/>
        <p:txBody>
          <a:bodyPr>
            <a:normAutofit/>
          </a:bodyPr>
          <a:lstStyle/>
          <a:p>
            <a:r>
              <a:rPr lang="en-US" dirty="0"/>
              <a:t>5. Permanent Disability (Extent/Apportionment</a:t>
            </a:r>
            <a:r>
              <a:rPr lang="en-US" dirty="0" smtClean="0"/>
              <a:t>)</a:t>
            </a:r>
            <a:endParaRPr lang="en-US" dirty="0"/>
          </a:p>
        </p:txBody>
      </p:sp>
      <p:sp>
        <p:nvSpPr>
          <p:cNvPr id="4" name="Content Placeholder 3"/>
          <p:cNvSpPr>
            <a:spLocks noGrp="1"/>
          </p:cNvSpPr>
          <p:nvPr>
            <p:ph idx="1"/>
          </p:nvPr>
        </p:nvSpPr>
        <p:spPr/>
        <p:txBody>
          <a:bodyPr>
            <a:normAutofit fontScale="70000" lnSpcReduction="20000"/>
          </a:bodyPr>
          <a:lstStyle/>
          <a:p>
            <a:pPr marL="0" indent="0">
              <a:buNone/>
            </a:pPr>
            <a:r>
              <a:rPr lang="en-US" b="1" i="1" dirty="0"/>
              <a:t>Johnson v. SAIF</a:t>
            </a:r>
            <a:r>
              <a:rPr lang="en-US" b="1" dirty="0"/>
              <a:t>, 307 Or App 1 (2020) </a:t>
            </a:r>
            <a:endParaRPr lang="en-US" dirty="0"/>
          </a:p>
          <a:p>
            <a:r>
              <a:rPr lang="en-US" u="sng" dirty="0"/>
              <a:t>Before:</a:t>
            </a:r>
            <a:r>
              <a:rPr lang="en-US" dirty="0"/>
              <a:t> </a:t>
            </a:r>
            <a:r>
              <a:rPr lang="en-US" dirty="0" smtClean="0"/>
              <a:t> Argument</a:t>
            </a:r>
            <a:r>
              <a:rPr lang="en-US" dirty="0"/>
              <a:t>: Employers not responsible for all impairment if the employer issues a pre-closure denial of condition causing impairment even if the impairment results from a combined condition, and the employer did not deny a </a:t>
            </a:r>
            <a:r>
              <a:rPr lang="en-US" i="1" dirty="0"/>
              <a:t>combined condition</a:t>
            </a:r>
            <a:r>
              <a:rPr lang="en-US" dirty="0"/>
              <a:t> prior to closure. </a:t>
            </a:r>
          </a:p>
          <a:p>
            <a:r>
              <a:rPr lang="en-US" u="sng" dirty="0"/>
              <a:t>After</a:t>
            </a:r>
            <a:r>
              <a:rPr lang="en-US" u="sng" dirty="0" smtClean="0"/>
              <a:t>: </a:t>
            </a:r>
            <a:r>
              <a:rPr lang="en-US" dirty="0" smtClean="0"/>
              <a:t> If </a:t>
            </a:r>
            <a:r>
              <a:rPr lang="en-US" dirty="0"/>
              <a:t>work injury contributes materially to worker’s overall impairment, employer is responsible for all impairment even if employer issued pre-closure denial of condition causing impairment if the impairment results from a combined condition and employer did not issue </a:t>
            </a:r>
            <a:r>
              <a:rPr lang="en-US" i="1" dirty="0"/>
              <a:t>combined condition denial</a:t>
            </a:r>
            <a:r>
              <a:rPr lang="en-US" dirty="0"/>
              <a:t> prior to closure. </a:t>
            </a:r>
          </a:p>
          <a:p>
            <a:r>
              <a:rPr lang="en-US" b="1" dirty="0"/>
              <a:t> </a:t>
            </a:r>
            <a:r>
              <a:rPr lang="en-US" u="sng" dirty="0" smtClean="0"/>
              <a:t>Takeaway:</a:t>
            </a:r>
            <a:r>
              <a:rPr lang="en-US" dirty="0" smtClean="0"/>
              <a:t> Unless </a:t>
            </a:r>
            <a:r>
              <a:rPr lang="en-US" dirty="0"/>
              <a:t>you have issued a </a:t>
            </a:r>
            <a:r>
              <a:rPr lang="en-US" dirty="0" smtClean="0"/>
              <a:t>pre-closure </a:t>
            </a:r>
            <a:r>
              <a:rPr lang="en-US" i="1" dirty="0"/>
              <a:t>combined condition</a:t>
            </a:r>
            <a:r>
              <a:rPr lang="en-US" dirty="0"/>
              <a:t> denial, you are stuck with entire impairment award if impairment due to combination of accepted condition and denied condition. </a:t>
            </a:r>
          </a:p>
          <a:p>
            <a:pPr marL="0" indent="0">
              <a:buNone/>
            </a:pPr>
            <a:endParaRPr lang="en-US" dirty="0"/>
          </a:p>
          <a:p>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2978440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 2021 Reinisch Wilson weier pc</a:t>
            </a:r>
            <a:endParaRPr lang="en-US" dirty="0"/>
          </a:p>
        </p:txBody>
      </p:sp>
      <p:sp>
        <p:nvSpPr>
          <p:cNvPr id="3" name="Title 2"/>
          <p:cNvSpPr>
            <a:spLocks noGrp="1"/>
          </p:cNvSpPr>
          <p:nvPr>
            <p:ph type="title"/>
          </p:nvPr>
        </p:nvSpPr>
        <p:spPr/>
        <p:txBody>
          <a:bodyPr>
            <a:normAutofit/>
          </a:bodyPr>
          <a:lstStyle/>
          <a:p>
            <a:r>
              <a:rPr lang="en-US" dirty="0"/>
              <a:t>5. Permanent Disability (Extent/Apportionment</a:t>
            </a:r>
            <a:r>
              <a:rPr lang="en-US" dirty="0" smtClean="0"/>
              <a:t>)</a:t>
            </a:r>
            <a:endParaRPr lang="en-US" dirty="0"/>
          </a:p>
        </p:txBody>
      </p:sp>
      <p:sp>
        <p:nvSpPr>
          <p:cNvPr id="4" name="Content Placeholder 3"/>
          <p:cNvSpPr>
            <a:spLocks noGrp="1"/>
          </p:cNvSpPr>
          <p:nvPr>
            <p:ph idx="1"/>
          </p:nvPr>
        </p:nvSpPr>
        <p:spPr/>
        <p:txBody>
          <a:bodyPr>
            <a:normAutofit fontScale="77500" lnSpcReduction="20000"/>
          </a:bodyPr>
          <a:lstStyle/>
          <a:p>
            <a:pPr marL="0" indent="0">
              <a:buNone/>
            </a:pPr>
            <a:r>
              <a:rPr lang="en-US" b="1" i="1" dirty="0"/>
              <a:t>Robinette v. SAIF</a:t>
            </a:r>
            <a:r>
              <a:rPr lang="en-US" b="1" dirty="0"/>
              <a:t>, 307 Or App 11 (2020</a:t>
            </a:r>
            <a:r>
              <a:rPr lang="en-US" b="1" dirty="0" smtClean="0"/>
              <a:t>)</a:t>
            </a:r>
            <a:endParaRPr lang="en-US" dirty="0"/>
          </a:p>
          <a:p>
            <a:r>
              <a:rPr lang="en-US" u="sng" dirty="0"/>
              <a:t>Question </a:t>
            </a:r>
            <a:r>
              <a:rPr lang="en-US" u="sng" dirty="0" smtClean="0"/>
              <a:t>Presented:</a:t>
            </a:r>
            <a:r>
              <a:rPr lang="en-US" dirty="0"/>
              <a:t> </a:t>
            </a:r>
            <a:r>
              <a:rPr lang="en-US" dirty="0" smtClean="0"/>
              <a:t>“</a:t>
            </a:r>
            <a:r>
              <a:rPr lang="en-US" dirty="0"/>
              <a:t>Whether, when the medical record shows that a particular type of new impairment is caused entirely by a preexisting condition that has not been claimed or has not combined with the compensable injury, the claimant must nonetheless be paid compensation for that impairment, as long as the claimant’s new impairment as a whole is caused in material part by the work-related injury.” </a:t>
            </a:r>
            <a:r>
              <a:rPr lang="en-US" i="1" dirty="0"/>
              <a:t>Robinette</a:t>
            </a:r>
            <a:r>
              <a:rPr lang="en-US" dirty="0"/>
              <a:t>, 307 Or App at 1</a:t>
            </a:r>
            <a:r>
              <a:rPr lang="en-US" dirty="0" smtClean="0"/>
              <a:t>.</a:t>
            </a:r>
            <a:endParaRPr lang="en-US" dirty="0"/>
          </a:p>
          <a:p>
            <a:r>
              <a:rPr lang="en-US" u="sng" dirty="0"/>
              <a:t>Before:</a:t>
            </a:r>
            <a:r>
              <a:rPr lang="en-US" dirty="0"/>
              <a:t> </a:t>
            </a:r>
            <a:r>
              <a:rPr lang="en-US" dirty="0" smtClean="0"/>
              <a:t> Argument</a:t>
            </a:r>
            <a:r>
              <a:rPr lang="en-US" dirty="0"/>
              <a:t>: </a:t>
            </a:r>
            <a:r>
              <a:rPr lang="en-US" i="1" dirty="0"/>
              <a:t>Caren</a:t>
            </a:r>
            <a:r>
              <a:rPr lang="en-US" dirty="0"/>
              <a:t> only involved combined condition claims, so if the evidence established that a worker’s impairment findings were due solely to preexisting conditions, with no combining, employer not responsible for impairment related solely to </a:t>
            </a:r>
            <a:r>
              <a:rPr lang="en-US" dirty="0" smtClean="0"/>
              <a:t>preexisting </a:t>
            </a:r>
            <a:r>
              <a:rPr lang="en-US" dirty="0"/>
              <a:t>condition. </a:t>
            </a:r>
          </a:p>
          <a:p>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1117183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 2021 Reinisch Wilson weier pc</a:t>
            </a:r>
            <a:endParaRPr lang="en-US" dirty="0"/>
          </a:p>
        </p:txBody>
      </p:sp>
      <p:sp>
        <p:nvSpPr>
          <p:cNvPr id="3" name="Title 2"/>
          <p:cNvSpPr>
            <a:spLocks noGrp="1"/>
          </p:cNvSpPr>
          <p:nvPr>
            <p:ph type="title"/>
          </p:nvPr>
        </p:nvSpPr>
        <p:spPr/>
        <p:txBody>
          <a:bodyPr/>
          <a:lstStyle/>
          <a:p>
            <a:r>
              <a:rPr lang="en-US" dirty="0"/>
              <a:t>5. Permanent Disability (Extent/Apportionment)</a:t>
            </a:r>
          </a:p>
        </p:txBody>
      </p:sp>
      <p:sp>
        <p:nvSpPr>
          <p:cNvPr id="4" name="Content Placeholder 3"/>
          <p:cNvSpPr>
            <a:spLocks noGrp="1"/>
          </p:cNvSpPr>
          <p:nvPr>
            <p:ph idx="1"/>
          </p:nvPr>
        </p:nvSpPr>
        <p:spPr/>
        <p:txBody>
          <a:bodyPr>
            <a:normAutofit lnSpcReduction="10000"/>
          </a:bodyPr>
          <a:lstStyle/>
          <a:p>
            <a:pPr marL="0" indent="0">
              <a:buNone/>
            </a:pPr>
            <a:r>
              <a:rPr lang="en-US" b="1" i="1" dirty="0"/>
              <a:t>Robinette v. SAIF</a:t>
            </a:r>
            <a:r>
              <a:rPr lang="en-US" b="1" dirty="0"/>
              <a:t>, 307 Or App 11 (2020</a:t>
            </a:r>
            <a:r>
              <a:rPr lang="en-US" b="1" dirty="0" smtClean="0"/>
              <a:t>) </a:t>
            </a:r>
            <a:r>
              <a:rPr lang="en-US" i="1" dirty="0" smtClean="0"/>
              <a:t>Continued</a:t>
            </a:r>
            <a:endParaRPr lang="en-US" i="1" dirty="0"/>
          </a:p>
          <a:p>
            <a:r>
              <a:rPr lang="en-US" u="sng" dirty="0" smtClean="0"/>
              <a:t>After:</a:t>
            </a:r>
          </a:p>
          <a:p>
            <a:pPr lvl="1"/>
            <a:r>
              <a:rPr lang="en-US" dirty="0" smtClean="0"/>
              <a:t>If </a:t>
            </a:r>
            <a:r>
              <a:rPr lang="en-US" dirty="0"/>
              <a:t>the work injury contributes in material part to worker’s </a:t>
            </a:r>
            <a:r>
              <a:rPr lang="en-US" i="1" dirty="0"/>
              <a:t>overall</a:t>
            </a:r>
            <a:r>
              <a:rPr lang="en-US" dirty="0"/>
              <a:t> impairment, and employer has not issued a pre-closure denial of the non-work related impairment, even if no combining, employer is responsible for all impairment. </a:t>
            </a:r>
          </a:p>
          <a:p>
            <a:pPr lvl="1"/>
            <a:r>
              <a:rPr lang="en-US" dirty="0" smtClean="0"/>
              <a:t>“</a:t>
            </a:r>
            <a:r>
              <a:rPr lang="en-US" dirty="0"/>
              <a:t>Unless the employer has issued a </a:t>
            </a:r>
            <a:r>
              <a:rPr lang="en-US" dirty="0" smtClean="0"/>
              <a:t>pre-closure </a:t>
            </a:r>
            <a:r>
              <a:rPr lang="en-US" dirty="0"/>
              <a:t>denial of the condition giving rise to the particular new impairment, the employer must pay for the ‘the full measure’ of the claimant’s impairment.” </a:t>
            </a:r>
            <a:r>
              <a:rPr lang="en-US" i="1" dirty="0"/>
              <a:t>Robinette</a:t>
            </a:r>
            <a:r>
              <a:rPr lang="en-US" dirty="0"/>
              <a:t>, 307 Or App at 1.</a:t>
            </a:r>
          </a:p>
          <a:p>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4014269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 2021 Reinisch Wilson weier pc</a:t>
            </a:r>
            <a:endParaRPr lang="en-US" dirty="0"/>
          </a:p>
        </p:txBody>
      </p:sp>
      <p:sp>
        <p:nvSpPr>
          <p:cNvPr id="3" name="Title 2"/>
          <p:cNvSpPr>
            <a:spLocks noGrp="1"/>
          </p:cNvSpPr>
          <p:nvPr>
            <p:ph type="title"/>
          </p:nvPr>
        </p:nvSpPr>
        <p:spPr/>
        <p:txBody>
          <a:bodyPr/>
          <a:lstStyle/>
          <a:p>
            <a:r>
              <a:rPr lang="en-US" dirty="0"/>
              <a:t>5. Permanent Disability (Extent/Apportionment)</a:t>
            </a:r>
          </a:p>
        </p:txBody>
      </p:sp>
      <p:sp>
        <p:nvSpPr>
          <p:cNvPr id="4" name="Content Placeholder 3"/>
          <p:cNvSpPr>
            <a:spLocks noGrp="1"/>
          </p:cNvSpPr>
          <p:nvPr>
            <p:ph idx="1"/>
          </p:nvPr>
        </p:nvSpPr>
        <p:spPr/>
        <p:txBody>
          <a:bodyPr>
            <a:normAutofit lnSpcReduction="10000"/>
          </a:bodyPr>
          <a:lstStyle/>
          <a:p>
            <a:pPr marL="0" indent="0">
              <a:buNone/>
            </a:pPr>
            <a:r>
              <a:rPr lang="en-US" b="1" i="1" dirty="0"/>
              <a:t>Robinette v. SAIF</a:t>
            </a:r>
            <a:r>
              <a:rPr lang="en-US" b="1" dirty="0"/>
              <a:t>, 307 Or App 11 (2020) </a:t>
            </a:r>
            <a:r>
              <a:rPr lang="en-US" i="1" dirty="0"/>
              <a:t>Continued</a:t>
            </a:r>
          </a:p>
          <a:p>
            <a:r>
              <a:rPr lang="en-US" u="sng" dirty="0" smtClean="0"/>
              <a:t>Takeaway: </a:t>
            </a:r>
            <a:r>
              <a:rPr lang="en-US" dirty="0" smtClean="0"/>
              <a:t>Consider </a:t>
            </a:r>
            <a:r>
              <a:rPr lang="en-US" dirty="0"/>
              <a:t>whether there is an option to do some type </a:t>
            </a:r>
            <a:r>
              <a:rPr lang="en-US" dirty="0" smtClean="0"/>
              <a:t/>
            </a:r>
            <a:br>
              <a:rPr lang="en-US" dirty="0" smtClean="0"/>
            </a:br>
            <a:r>
              <a:rPr lang="en-US" dirty="0" smtClean="0"/>
              <a:t>of </a:t>
            </a:r>
            <a:r>
              <a:rPr lang="en-US" dirty="0"/>
              <a:t>pre-closure processing</a:t>
            </a:r>
            <a:r>
              <a:rPr lang="en-US" dirty="0" smtClean="0"/>
              <a:t>.</a:t>
            </a:r>
            <a:endParaRPr lang="en-US" sz="3600" dirty="0"/>
          </a:p>
          <a:p>
            <a:pPr lvl="1"/>
            <a:r>
              <a:rPr lang="en-US" dirty="0"/>
              <a:t>Make sure you are asking the right questions in your IME cover letters</a:t>
            </a:r>
            <a:r>
              <a:rPr lang="en-US" dirty="0" smtClean="0"/>
              <a:t>.</a:t>
            </a:r>
            <a:endParaRPr lang="en-US" sz="3600" dirty="0"/>
          </a:p>
          <a:p>
            <a:pPr lvl="1"/>
            <a:r>
              <a:rPr lang="en-US" dirty="0"/>
              <a:t>Let the doctor know exactly what constitutes a preexisting condition to help you determine appropriate pre-closure processing steps.  </a:t>
            </a:r>
            <a:endParaRPr lang="en-US" sz="3600" dirty="0"/>
          </a:p>
          <a:p>
            <a:pPr marL="0" indent="0">
              <a:buNone/>
              <a:tabLst>
                <a:tab pos="284163" algn="l"/>
              </a:tabLst>
            </a:pPr>
            <a:r>
              <a:rPr lang="en-US" dirty="0" smtClean="0"/>
              <a:t>	Consider </a:t>
            </a:r>
            <a:r>
              <a:rPr lang="en-US" dirty="0"/>
              <a:t>settlement!</a:t>
            </a:r>
          </a:p>
          <a:p>
            <a:endParaRPr lang="en-US" u="sng" dirty="0" smtClean="0"/>
          </a:p>
          <a:p>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38275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 © 2021 Reinisch Wilson </a:t>
            </a:r>
            <a:r>
              <a:rPr lang="en-US" dirty="0" err="1" smtClean="0"/>
              <a:t>weier</a:t>
            </a:r>
            <a:r>
              <a:rPr lang="en-US" dirty="0" smtClean="0"/>
              <a:t> pc</a:t>
            </a:r>
            <a:endParaRPr lang="en-US" dirty="0"/>
          </a:p>
        </p:txBody>
      </p:sp>
      <p:sp>
        <p:nvSpPr>
          <p:cNvPr id="3" name="Title 2"/>
          <p:cNvSpPr>
            <a:spLocks noGrp="1"/>
          </p:cNvSpPr>
          <p:nvPr>
            <p:ph type="title"/>
          </p:nvPr>
        </p:nvSpPr>
        <p:spPr/>
        <p:txBody>
          <a:bodyPr>
            <a:normAutofit/>
          </a:bodyPr>
          <a:lstStyle/>
          <a:p>
            <a:r>
              <a:rPr lang="en-US" dirty="0"/>
              <a:t>6. Premature </a:t>
            </a:r>
            <a:r>
              <a:rPr lang="en-US" dirty="0" smtClean="0"/>
              <a:t>Closure</a:t>
            </a:r>
            <a:endParaRPr lang="en-US" dirty="0"/>
          </a:p>
        </p:txBody>
      </p:sp>
      <p:sp>
        <p:nvSpPr>
          <p:cNvPr id="4" name="Content Placeholder 3"/>
          <p:cNvSpPr>
            <a:spLocks noGrp="1"/>
          </p:cNvSpPr>
          <p:nvPr>
            <p:ph idx="1"/>
          </p:nvPr>
        </p:nvSpPr>
        <p:spPr/>
        <p:txBody>
          <a:bodyPr>
            <a:normAutofit/>
          </a:bodyPr>
          <a:lstStyle/>
          <a:p>
            <a:pPr marL="0" indent="0">
              <a:buNone/>
            </a:pPr>
            <a:r>
              <a:rPr lang="en-US" b="1" i="1" dirty="0"/>
              <a:t>Guadalupe Gonzalez-Ramirez</a:t>
            </a:r>
            <a:r>
              <a:rPr lang="en-US" b="1" dirty="0"/>
              <a:t>, 72 Van Natta 141 (2020) </a:t>
            </a:r>
            <a:endParaRPr lang="en-US" dirty="0"/>
          </a:p>
          <a:p>
            <a:r>
              <a:rPr lang="en-US" u="sng" dirty="0"/>
              <a:t>Reminder of Law: </a:t>
            </a:r>
          </a:p>
          <a:p>
            <a:pPr lvl="1"/>
            <a:r>
              <a:rPr lang="en-US" dirty="0" smtClean="0"/>
              <a:t>“</a:t>
            </a:r>
            <a:r>
              <a:rPr lang="en-US" dirty="0"/>
              <a:t>Sufficient information to close a claim requires either a closing statement of no permanent disability or a qualifying closing report.” OAR 436-030-0020(2)(a).</a:t>
            </a:r>
          </a:p>
          <a:p>
            <a:pPr lvl="1"/>
            <a:r>
              <a:rPr lang="en-US" dirty="0" smtClean="0"/>
              <a:t>“</a:t>
            </a:r>
            <a:r>
              <a:rPr lang="en-US" dirty="0"/>
              <a:t>A ‘qualifying statement’ of no permanent disability must be provided, or concurred with, by the attending physician.” OAR 436-030-0020(2)(a)(A).</a:t>
            </a:r>
          </a:p>
          <a:p>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3291626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 2021 Reinisch Wilson weier pc</a:t>
            </a:r>
            <a:endParaRPr lang="en-US" dirty="0"/>
          </a:p>
        </p:txBody>
      </p:sp>
      <p:sp>
        <p:nvSpPr>
          <p:cNvPr id="3" name="Title 2"/>
          <p:cNvSpPr>
            <a:spLocks noGrp="1"/>
          </p:cNvSpPr>
          <p:nvPr>
            <p:ph type="title"/>
          </p:nvPr>
        </p:nvSpPr>
        <p:spPr/>
        <p:txBody>
          <a:bodyPr/>
          <a:lstStyle/>
          <a:p>
            <a:r>
              <a:rPr lang="en-US" dirty="0"/>
              <a:t>6. Premature Closure</a:t>
            </a:r>
          </a:p>
        </p:txBody>
      </p:sp>
      <p:sp>
        <p:nvSpPr>
          <p:cNvPr id="4" name="Content Placeholder 3"/>
          <p:cNvSpPr>
            <a:spLocks noGrp="1"/>
          </p:cNvSpPr>
          <p:nvPr>
            <p:ph idx="1"/>
          </p:nvPr>
        </p:nvSpPr>
        <p:spPr/>
        <p:txBody>
          <a:bodyPr>
            <a:normAutofit fontScale="92500" lnSpcReduction="20000"/>
          </a:bodyPr>
          <a:lstStyle/>
          <a:p>
            <a:pPr marL="0" indent="0">
              <a:buNone/>
            </a:pPr>
            <a:r>
              <a:rPr lang="en-US" b="1" i="1" dirty="0"/>
              <a:t>Guadalupe Gonzalez-Ramirez</a:t>
            </a:r>
            <a:r>
              <a:rPr lang="en-US" b="1" dirty="0"/>
              <a:t>, 72 Van Natta 141 (2020) </a:t>
            </a:r>
            <a:r>
              <a:rPr lang="en-US" i="1" dirty="0" smtClean="0"/>
              <a:t>Continued</a:t>
            </a:r>
            <a:endParaRPr lang="en-US" i="1" dirty="0"/>
          </a:p>
          <a:p>
            <a:r>
              <a:rPr lang="en-US" u="sng" dirty="0" smtClean="0"/>
              <a:t>Takeaways: </a:t>
            </a:r>
          </a:p>
          <a:p>
            <a:pPr lvl="1"/>
            <a:r>
              <a:rPr lang="en-US" dirty="0" smtClean="0"/>
              <a:t>Important </a:t>
            </a:r>
            <a:r>
              <a:rPr lang="en-US" dirty="0"/>
              <a:t>to obtain AP’s concurrence with all aspects of IME doctor’s findings and conclusions. (In this case, the doctor did not specifically concur with the IME’s opinion that there was no permanent impairment due to the accepted combined condition</a:t>
            </a:r>
            <a:r>
              <a:rPr lang="en-US" dirty="0" smtClean="0"/>
              <a:t>.)</a:t>
            </a:r>
            <a:endParaRPr lang="en-US" dirty="0"/>
          </a:p>
          <a:p>
            <a:pPr lvl="1"/>
            <a:r>
              <a:rPr lang="en-US" dirty="0" smtClean="0"/>
              <a:t>ORS </a:t>
            </a:r>
            <a:r>
              <a:rPr lang="en-US" dirty="0"/>
              <a:t>656.383(2) does not provide for attorney fee if worker ultimately obtains additional TL obtained due to a premature claim closure</a:t>
            </a:r>
            <a:r>
              <a:rPr lang="en-US" dirty="0" smtClean="0"/>
              <a:t>.</a:t>
            </a:r>
            <a:endParaRPr lang="en-US" dirty="0"/>
          </a:p>
          <a:p>
            <a:pPr lvl="1"/>
            <a:r>
              <a:rPr lang="en-US" dirty="0" smtClean="0"/>
              <a:t>However</a:t>
            </a:r>
            <a:r>
              <a:rPr lang="en-US" dirty="0"/>
              <a:t>, if claim closure is set aside as premature, and claimant later obtains TL benefits (e.g. when the claim is reclosed), the worker’s attorney could request a fee </a:t>
            </a:r>
            <a:r>
              <a:rPr lang="en-US" u="sng" dirty="0"/>
              <a:t>under ORS 656.383(1)</a:t>
            </a:r>
            <a:r>
              <a:rPr lang="en-US" dirty="0"/>
              <a:t> for being instrumental in obtaining additional TL benefits prior to filing hearing request.</a:t>
            </a:r>
          </a:p>
          <a:p>
            <a:endParaRPr lang="en-US" u="sng" dirty="0"/>
          </a:p>
          <a:p>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2601180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 2021 Reinisch Wilson weier pc</a:t>
            </a:r>
            <a:endParaRPr lang="en-US" dirty="0"/>
          </a:p>
        </p:txBody>
      </p:sp>
      <p:sp>
        <p:nvSpPr>
          <p:cNvPr id="3" name="Title 2"/>
          <p:cNvSpPr>
            <a:spLocks noGrp="1"/>
          </p:cNvSpPr>
          <p:nvPr>
            <p:ph type="title"/>
          </p:nvPr>
        </p:nvSpPr>
        <p:spPr/>
        <p:txBody>
          <a:bodyPr>
            <a:normAutofit/>
          </a:bodyPr>
          <a:lstStyle/>
          <a:p>
            <a:r>
              <a:rPr lang="en-US" dirty="0"/>
              <a:t>7. New/Omitted Medical </a:t>
            </a:r>
            <a:r>
              <a:rPr lang="en-US" dirty="0" smtClean="0"/>
              <a:t>Condition</a:t>
            </a:r>
            <a:endParaRPr lang="en-US" dirty="0"/>
          </a:p>
        </p:txBody>
      </p:sp>
      <p:sp>
        <p:nvSpPr>
          <p:cNvPr id="4" name="Content Placeholder 3"/>
          <p:cNvSpPr>
            <a:spLocks noGrp="1"/>
          </p:cNvSpPr>
          <p:nvPr>
            <p:ph idx="1"/>
          </p:nvPr>
        </p:nvSpPr>
        <p:spPr/>
        <p:txBody>
          <a:bodyPr>
            <a:normAutofit lnSpcReduction="10000"/>
          </a:bodyPr>
          <a:lstStyle/>
          <a:p>
            <a:pPr marL="0" indent="0">
              <a:buNone/>
            </a:pPr>
            <a:r>
              <a:rPr lang="en-US" b="1" i="1" dirty="0"/>
              <a:t>Coleman v. SAIF</a:t>
            </a:r>
            <a:r>
              <a:rPr lang="en-US" b="1" dirty="0"/>
              <a:t>, 304 Or App 122 (2020</a:t>
            </a:r>
            <a:r>
              <a:rPr lang="en-US" b="1" dirty="0" smtClean="0"/>
              <a:t>)</a:t>
            </a:r>
            <a:endParaRPr lang="en-US" dirty="0"/>
          </a:p>
          <a:p>
            <a:r>
              <a:rPr lang="en-US" u="sng" dirty="0"/>
              <a:t>Takeaways:</a:t>
            </a:r>
            <a:r>
              <a:rPr lang="en-US" b="1" dirty="0"/>
              <a:t> </a:t>
            </a:r>
            <a:endParaRPr lang="en-US" dirty="0"/>
          </a:p>
          <a:p>
            <a:pPr lvl="1"/>
            <a:r>
              <a:rPr lang="en-US" dirty="0" smtClean="0"/>
              <a:t>A </a:t>
            </a:r>
            <a:r>
              <a:rPr lang="en-US" dirty="0"/>
              <a:t>new medical condition claim under ORS 656.267(1) cannot precede initial claim acceptance. </a:t>
            </a:r>
          </a:p>
          <a:p>
            <a:pPr lvl="1"/>
            <a:r>
              <a:rPr lang="en-US" dirty="0" smtClean="0"/>
              <a:t>A </a:t>
            </a:r>
            <a:r>
              <a:rPr lang="en-US" dirty="0"/>
              <a:t>worker’s submission of an 827 form requesting acceptance of a new medical condition </a:t>
            </a:r>
            <a:r>
              <a:rPr lang="en-US" i="1" dirty="0"/>
              <a:t>before the claim has been accepted</a:t>
            </a:r>
            <a:r>
              <a:rPr lang="en-US" dirty="0"/>
              <a:t> does not trigger any processing obligations. </a:t>
            </a:r>
          </a:p>
          <a:p>
            <a:pPr lvl="1"/>
            <a:r>
              <a:rPr lang="en-US" dirty="0" smtClean="0"/>
              <a:t>A </a:t>
            </a:r>
            <a:r>
              <a:rPr lang="en-US" dirty="0"/>
              <a:t>worker’s physician may initiate an omitted condition claim on the worker’s behalf. Be aware of requests in chart notes!</a:t>
            </a:r>
          </a:p>
          <a:p>
            <a:pPr lvl="1"/>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1841509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 2021 Reinisch Wilson weier pc</a:t>
            </a:r>
            <a:endParaRPr lang="en-US" dirty="0"/>
          </a:p>
        </p:txBody>
      </p:sp>
      <p:sp>
        <p:nvSpPr>
          <p:cNvPr id="3" name="Title 2"/>
          <p:cNvSpPr>
            <a:spLocks noGrp="1"/>
          </p:cNvSpPr>
          <p:nvPr>
            <p:ph type="title"/>
          </p:nvPr>
        </p:nvSpPr>
        <p:spPr/>
        <p:txBody>
          <a:bodyPr>
            <a:normAutofit/>
          </a:bodyPr>
          <a:lstStyle/>
          <a:p>
            <a:r>
              <a:rPr lang="en-US" dirty="0" smtClean="0"/>
              <a:t>Contact information: </a:t>
            </a:r>
            <a:r>
              <a:rPr lang="en-US" dirty="0"/>
              <a:t>Kelly J. </a:t>
            </a:r>
            <a:r>
              <a:rPr lang="en-US" dirty="0" smtClean="0"/>
              <a:t>Niemeyer</a:t>
            </a:r>
            <a:endParaRPr lang="en-US" dirty="0"/>
          </a:p>
        </p:txBody>
      </p:sp>
      <p:sp>
        <p:nvSpPr>
          <p:cNvPr id="4" name="Content Placeholder 3"/>
          <p:cNvSpPr>
            <a:spLocks noGrp="1"/>
          </p:cNvSpPr>
          <p:nvPr>
            <p:ph idx="1"/>
          </p:nvPr>
        </p:nvSpPr>
        <p:spPr/>
        <p:txBody>
          <a:bodyPr/>
          <a:lstStyle/>
          <a:p>
            <a:r>
              <a:rPr lang="en-US" dirty="0" smtClean="0"/>
              <a:t>Email: 		KellyN@rwwcomplaw.com</a:t>
            </a:r>
          </a:p>
          <a:p>
            <a:r>
              <a:rPr lang="en-US" dirty="0" smtClean="0"/>
              <a:t>Phone: 	504-452-7273</a:t>
            </a:r>
          </a:p>
          <a:p>
            <a:r>
              <a:rPr lang="en-US" dirty="0" smtClean="0"/>
              <a:t>Web: 		www.rwwcomplaw.com</a:t>
            </a:r>
          </a:p>
          <a:p>
            <a:endParaRPr lang="en-US" dirty="0"/>
          </a:p>
        </p:txBody>
      </p:sp>
      <p:sp>
        <p:nvSpPr>
          <p:cNvPr id="5" name="Date Placeholder 4"/>
          <p:cNvSpPr>
            <a:spLocks noGrp="1"/>
          </p:cNvSpPr>
          <p:nvPr>
            <p:ph type="dt" sz="half" idx="10"/>
          </p:nvPr>
        </p:nvSpPr>
        <p:spPr/>
        <p:txBody>
          <a:bodyPr/>
          <a:lstStyle/>
          <a:p>
            <a:fld id="{02B136ED-4A70-4843-B92E-3AF1AA73500E}" type="datetime1">
              <a:rPr lang="en-US" smtClean="0"/>
              <a:t>10/1/2021</a:t>
            </a:fld>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3610855608"/>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246</TotalTime>
  <Words>1859</Words>
  <Application>Microsoft Office PowerPoint</Application>
  <PresentationFormat>Widescreen</PresentationFormat>
  <Paragraphs>156</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Calibri</vt:lpstr>
      <vt:lpstr>Gill Sans MT</vt:lpstr>
      <vt:lpstr>Open Sans</vt:lpstr>
      <vt:lpstr>Wingdings 2</vt:lpstr>
      <vt:lpstr>Dividend</vt:lpstr>
      <vt:lpstr>2020-2021 Significant Oregon workers’ compensation board and appellate court cases</vt:lpstr>
      <vt:lpstr>1. Attorney fees under ors 656.383(1)</vt:lpstr>
      <vt:lpstr>Attorney fees under ors 656.383(1)</vt:lpstr>
      <vt:lpstr>2. Calculation of reasonable assessed attorney fees</vt:lpstr>
      <vt:lpstr>2. Calculation of reasonable assessed attorney fees coN’T</vt:lpstr>
      <vt:lpstr>2. Calculation of reasonable assessed attorney fees coN’T</vt:lpstr>
      <vt:lpstr>3. Claims Processing (Reasonable Investigation)</vt:lpstr>
      <vt:lpstr>3. Claims Processing (Reasonable Investigation)</vt:lpstr>
      <vt:lpstr>4. Combined Condition (Merging of “Conditions”)</vt:lpstr>
      <vt:lpstr>4. Combined Condition (Merging of “Conditions”)</vt:lpstr>
      <vt:lpstr>5. Permanent Disability (Extent/Apportionment)</vt:lpstr>
      <vt:lpstr>5. Permanent Disability (Extent/Apportionment)</vt:lpstr>
      <vt:lpstr>5. Permanent Disability (Extent/Apportionment)</vt:lpstr>
      <vt:lpstr>5. Permanent Disability (Extent/Apportionment)</vt:lpstr>
      <vt:lpstr>6. Premature Closure</vt:lpstr>
      <vt:lpstr>6. Premature Closure</vt:lpstr>
      <vt:lpstr>7. New/Omitted Medical Condition</vt:lpstr>
      <vt:lpstr>Contact information: Kelly J. Niemeyer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Wolff</dc:creator>
  <cp:lastModifiedBy>Scott Wolff</cp:lastModifiedBy>
  <cp:revision>27</cp:revision>
  <dcterms:created xsi:type="dcterms:W3CDTF">2018-04-11T21:47:24Z</dcterms:created>
  <dcterms:modified xsi:type="dcterms:W3CDTF">2021-10-01T16:39:07Z</dcterms:modified>
</cp:coreProperties>
</file>